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14fc0002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e14fc00027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rPr>
              <a:t>Tragedy took place 40 years ago. And the word tragedy usually signifies something that happened in the past. For example, Bus tragedy killed 89 people. If tragedy is a past event and Bhopal Gas Tragedy happened 40 years ago, then why am I talking about it? </a:t>
            </a:r>
            <a:br>
              <a:rPr lang="en">
                <a:solidFill>
                  <a:schemeClr val="dk1"/>
                </a:solidFill>
              </a:rPr>
            </a:br>
            <a:br>
              <a:rPr lang="en">
                <a:solidFill>
                  <a:schemeClr val="dk1"/>
                </a:solidFill>
              </a:rPr>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14fc0002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e14fc0002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14fc0002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e14fc0002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14fc0002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e14fc0002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14fc0002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14fc0002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14fc0002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e14fc0002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14fc0002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14fc0002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14fc0002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14fc0002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14fc00027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e14fc00027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14fc00027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14fc00027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did it happen?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e14fc0002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e14fc0002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Technology took a huge leap. The macbook, Apple we know today launched its first </a:t>
            </a:r>
            <a:r>
              <a:rPr lang="en"/>
              <a:t>advertisement</a:t>
            </a:r>
            <a:r>
              <a:rPr lang="en"/>
              <a:t> in Superbowl.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14fc00027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e14fc00027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happened </a:t>
            </a:r>
            <a:r>
              <a:rPr lang="en"/>
              <a:t>because</a:t>
            </a:r>
            <a:r>
              <a:rPr lang="en"/>
              <a:t> Dow chemical owner of Union Carbide shook off </a:t>
            </a:r>
            <a:r>
              <a:rPr lang="en"/>
              <a:t>their</a:t>
            </a:r>
            <a:r>
              <a:rPr lang="en"/>
              <a:t> </a:t>
            </a:r>
            <a:r>
              <a:rPr lang="en"/>
              <a:t>responsibility</a:t>
            </a:r>
            <a:r>
              <a:rPr lang="en"/>
              <a:t> of cleaning up. </a:t>
            </a:r>
            <a:endParaRPr/>
          </a:p>
          <a:p>
            <a:pPr indent="0" lvl="0" marL="0" rtl="0" algn="l">
              <a:spcBef>
                <a:spcPts val="0"/>
              </a:spcBef>
              <a:spcAft>
                <a:spcPts val="0"/>
              </a:spcAft>
              <a:buNone/>
            </a:pPr>
            <a:r>
              <a:rPr lang="en"/>
              <a:t>And never </a:t>
            </a:r>
            <a:r>
              <a:rPr lang="en"/>
              <a:t>ended</a:t>
            </a:r>
            <a:r>
              <a:rPr lang="en"/>
              <a:t> up cleaning.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e14fc00027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e14fc00027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of which, the toxins remained on the ground for 40 years. These toxins are now present in groundwater. </a:t>
            </a:r>
            <a:r>
              <a:rPr lang="en"/>
              <a:t>Groundwater</a:t>
            </a:r>
            <a:r>
              <a:rPr lang="en"/>
              <a:t> is major source of drinking water in India. And for these </a:t>
            </a:r>
            <a:r>
              <a:rPr lang="en"/>
              <a:t>communities</a:t>
            </a:r>
            <a:r>
              <a:rPr lang="en"/>
              <a:t> who are already victim of the sufferings have no choice rather than drink this water with heavy contains of mercury and lead.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e14fc00027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e14fc00027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toxins are penetrated so deeply in </a:t>
            </a:r>
            <a:r>
              <a:rPr lang="en"/>
              <a:t>their</a:t>
            </a:r>
            <a:r>
              <a:rPr lang="en"/>
              <a:t> bodies that even breast milk contains high level of mercury and lead. DNA of people exposed to the toxic gasses is infected by chemicals resulting in birth defects and neurological disorders in </a:t>
            </a:r>
            <a:r>
              <a:rPr lang="en"/>
              <a:t>newborn</a:t>
            </a:r>
            <a:r>
              <a:rPr lang="en"/>
              <a:t> babies. </a:t>
            </a:r>
            <a:endParaRPr/>
          </a:p>
          <a:p>
            <a:pPr indent="0" lvl="0" marL="0" rtl="0" algn="l">
              <a:spcBef>
                <a:spcPts val="0"/>
              </a:spcBef>
              <a:spcAft>
                <a:spcPts val="0"/>
              </a:spcAft>
              <a:buNone/>
            </a:pPr>
            <a:r>
              <a:rPr lang="en"/>
              <a:t>Destroying the future generations of the </a:t>
            </a:r>
            <a:r>
              <a:rPr lang="en"/>
              <a:t>survivors</a:t>
            </a:r>
            <a:r>
              <a:rPr lang="en"/>
              <a:t>. </a:t>
            </a:r>
            <a:br>
              <a:rPr lang="en"/>
            </a:b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14fc00027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e14fc00027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people are suffering, Indian government closed </a:t>
            </a:r>
            <a:r>
              <a:rPr lang="en"/>
              <a:t>their</a:t>
            </a:r>
            <a:r>
              <a:rPr lang="en"/>
              <a:t> eyes from it. </a:t>
            </a:r>
            <a:endParaRPr/>
          </a:p>
          <a:p>
            <a:pPr indent="0" lvl="0" marL="0" rtl="0" algn="l">
              <a:spcBef>
                <a:spcPts val="0"/>
              </a:spcBef>
              <a:spcAft>
                <a:spcPts val="0"/>
              </a:spcAft>
              <a:buNone/>
            </a:pPr>
            <a:r>
              <a:rPr lang="en"/>
              <a:t>Reports tell us that Indian government for its own benefits are siding with the Dow Chemical and is doing nothing to address the </a:t>
            </a:r>
            <a:r>
              <a:rPr lang="en"/>
              <a:t>suffering</a:t>
            </a:r>
            <a:r>
              <a:rPr lang="en"/>
              <a:t> of the community. </a:t>
            </a:r>
            <a:br>
              <a:rPr lang="en"/>
            </a:br>
            <a:r>
              <a:rPr lang="en"/>
              <a:t>If not the democratic </a:t>
            </a:r>
            <a:r>
              <a:rPr lang="en"/>
              <a:t>government</a:t>
            </a:r>
            <a:r>
              <a:rPr lang="en"/>
              <a:t>, then who will give the justice?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4fc00027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14fc00027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inquiry started with reading and researching about this 40 year old </a:t>
            </a:r>
            <a:r>
              <a:rPr lang="en"/>
              <a:t>tragedy</a:t>
            </a:r>
            <a:r>
              <a:rPr lang="en"/>
              <a:t>. After spending good amount of time researching, I found similar information on every article. And with 40 years of time, I felt there can be so many </a:t>
            </a:r>
            <a:r>
              <a:rPr lang="en"/>
              <a:t>undocumented</a:t>
            </a:r>
            <a:r>
              <a:rPr lang="en"/>
              <a:t> stories and impacts that are unheard, unspoken of. </a:t>
            </a:r>
            <a:br>
              <a:rPr lang="en"/>
            </a:br>
            <a:br>
              <a:rPr lang="en"/>
            </a:br>
            <a:r>
              <a:rPr lang="en"/>
              <a:t>I started my inquiry on how can we unfold the </a:t>
            </a:r>
            <a:r>
              <a:rPr lang="en"/>
              <a:t>undocumented</a:t>
            </a:r>
            <a:r>
              <a:rPr lang="en"/>
              <a:t> </a:t>
            </a:r>
            <a:r>
              <a:rPr lang="en"/>
              <a:t>impacts and how can I intervene to be a part of this community.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14fc00027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e14fc00027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14fc00027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14fc00027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She called it a corporate massacre. </a:t>
            </a:r>
            <a:br>
              <a:rPr lang="en"/>
            </a:br>
            <a:r>
              <a:rPr lang="en"/>
              <a:t>She highlighted that the community demanding and fighting for justice is often considered expendable, as they belong to marginalized groups: lower caste Hindus, Dalits, and minority religion Muslims. </a:t>
            </a:r>
            <a:br>
              <a:rPr lang="en"/>
            </a:br>
            <a:r>
              <a:rPr lang="en"/>
              <a:t>She also pointed out that although hospitals were built for the survivors, 80% of the specialist and doctor positions remain vacant. The hospital buildings exist, but there are no doctors to provide treatment and no facilities available.</a:t>
            </a:r>
            <a:endParaRPr/>
          </a:p>
          <a:p>
            <a:pPr indent="0" lvl="0" marL="0" rtl="0" algn="l">
              <a:lnSpc>
                <a:spcPct val="115000"/>
              </a:lnSpc>
              <a:spcBef>
                <a:spcPts val="1200"/>
              </a:spcBef>
              <a:spcAft>
                <a:spcPts val="0"/>
              </a:spcAft>
              <a:buClr>
                <a:schemeClr val="dk1"/>
              </a:buClr>
              <a:buSzPts val="1100"/>
              <a:buFont typeface="Arial"/>
              <a:buNone/>
            </a:pPr>
            <a:r>
              <a:rPr lang="en"/>
              <a:t>She emphasized that the government did provide clean drinking water, but it took a year of extensive advocacy efforts. During this time, she and other protestors were imprisoned. </a:t>
            </a:r>
            <a:br>
              <a:rPr lang="en"/>
            </a:br>
            <a:r>
              <a:rPr lang="en"/>
              <a:t>The latest incident she shared involved the forced eviction of the Muslim community of survivors. A local politician confiscated their identity cards and is stopping</a:t>
            </a:r>
            <a:r>
              <a:rPr lang="en"/>
              <a:t> </a:t>
            </a:r>
            <a:r>
              <a:rPr lang="en"/>
              <a:t>them from relocating to a safer and better colony.</a:t>
            </a:r>
            <a:endParaRPr/>
          </a:p>
          <a:p>
            <a:pPr indent="0" lvl="0" marL="0" rtl="0" algn="l">
              <a:spcBef>
                <a:spcPts val="1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e14fc00027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e14fc00027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14fc00027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e14fc00027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a:t>
            </a:r>
            <a:r>
              <a:rPr lang="en"/>
              <a:t>researching, </a:t>
            </a:r>
            <a:r>
              <a:rPr lang="en"/>
              <a:t>I found this photo. It is very interesting but equally sad. </a:t>
            </a:r>
            <a:endParaRPr/>
          </a:p>
          <a:p>
            <a:pPr indent="0" lvl="0" marL="0" rtl="0" algn="l">
              <a:spcBef>
                <a:spcPts val="0"/>
              </a:spcBef>
              <a:spcAft>
                <a:spcPts val="0"/>
              </a:spcAft>
              <a:buNone/>
            </a:pPr>
            <a:br>
              <a:rPr lang="en"/>
            </a:br>
            <a:br>
              <a:rPr lang="en"/>
            </a:b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e14fc00027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e14fc00027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photos are from protest march for 39th Anniversary. From Dec 2023. 6 month ago. </a:t>
            </a:r>
            <a:br>
              <a:rPr lang="en"/>
            </a:br>
            <a:br>
              <a:rPr lang="en"/>
            </a:br>
            <a:r>
              <a:rPr lang="en"/>
              <a:t>The banner has a additional printed “39” number on it.  It left me with multiple questions. </a:t>
            </a:r>
            <a:br>
              <a:rPr lang="en"/>
            </a:br>
            <a:endParaRPr/>
          </a:p>
          <a:p>
            <a:pPr indent="0" lvl="0" marL="0" rtl="0" algn="l">
              <a:lnSpc>
                <a:spcPct val="115000"/>
              </a:lnSpc>
              <a:spcBef>
                <a:spcPts val="1200"/>
              </a:spcBef>
              <a:spcAft>
                <a:spcPts val="0"/>
              </a:spcAft>
              <a:buClr>
                <a:schemeClr val="dk1"/>
              </a:buClr>
              <a:buSzPts val="1100"/>
              <a:buFont typeface="Arial"/>
              <a:buNone/>
            </a:pPr>
            <a:r>
              <a:rPr lang="en"/>
              <a:t>Have we all grown accustomed to this?</a:t>
            </a:r>
            <a:endParaRPr/>
          </a:p>
          <a:p>
            <a:pPr indent="0" lvl="0" marL="0" rtl="0" algn="l">
              <a:lnSpc>
                <a:spcPct val="115000"/>
              </a:lnSpc>
              <a:spcBef>
                <a:spcPts val="1200"/>
              </a:spcBef>
              <a:spcAft>
                <a:spcPts val="0"/>
              </a:spcAft>
              <a:buClr>
                <a:schemeClr val="dk1"/>
              </a:buClr>
              <a:buSzPts val="1100"/>
              <a:buFont typeface="Arial"/>
              <a:buNone/>
            </a:pPr>
            <a:r>
              <a:rPr lang="en"/>
              <a:t>Is there any hope that the survivors will ever see justice, or will the number on the banner just keep changing each year?</a:t>
            </a:r>
            <a:endParaRPr/>
          </a:p>
          <a:p>
            <a:pPr indent="0" lvl="0" marL="0" rtl="0" algn="l">
              <a:lnSpc>
                <a:spcPct val="115000"/>
              </a:lnSpc>
              <a:spcBef>
                <a:spcPts val="1200"/>
              </a:spcBef>
              <a:spcAft>
                <a:spcPts val="0"/>
              </a:spcAft>
              <a:buClr>
                <a:schemeClr val="dk1"/>
              </a:buClr>
              <a:buSzPts val="1100"/>
              <a:buFont typeface="Arial"/>
              <a:buNone/>
            </a:pPr>
            <a:r>
              <a:rPr lang="en"/>
              <a:t>Who truly cares?</a:t>
            </a:r>
            <a:endParaRPr/>
          </a:p>
          <a:p>
            <a:pPr indent="0" lvl="0" marL="0" rtl="0" algn="l">
              <a:lnSpc>
                <a:spcPct val="115000"/>
              </a:lnSpc>
              <a:spcBef>
                <a:spcPts val="1200"/>
              </a:spcBef>
              <a:spcAft>
                <a:spcPts val="0"/>
              </a:spcAft>
              <a:buClr>
                <a:schemeClr val="dk1"/>
              </a:buClr>
              <a:buSzPts val="1100"/>
              <a:buFont typeface="Arial"/>
              <a:buNone/>
            </a:pPr>
            <a:r>
              <a:rPr lang="en"/>
              <a:t>Are people paying attention?</a:t>
            </a:r>
            <a:endParaRPr/>
          </a:p>
          <a:p>
            <a:pPr indent="0" lvl="0" marL="0" rtl="0" algn="l">
              <a:lnSpc>
                <a:spcPct val="115000"/>
              </a:lnSpc>
              <a:spcBef>
                <a:spcPts val="1200"/>
              </a:spcBef>
              <a:spcAft>
                <a:spcPts val="0"/>
              </a:spcAft>
              <a:buClr>
                <a:schemeClr val="dk1"/>
              </a:buClr>
              <a:buSzPts val="1100"/>
              <a:buFont typeface="Arial"/>
              <a:buNone/>
            </a:pPr>
            <a:r>
              <a:rPr lang="en"/>
              <a:t>Is Dow Chemical listening? Is the Indian government listening?</a:t>
            </a:r>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e14fc0002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e14fc0002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14fc00027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e14fc00027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Bhopal gas tragedy is not just a past event; it still breathes today, haunting the lives of survivors and victims. It raises questions about the value of justice, the indifference of society, and the worth of human life. This disaster demands immediate attention and justice.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It is not merely a tragedy; </a:t>
            </a:r>
            <a:r>
              <a:rPr lang="en"/>
              <a:t> iT IS BHOPAL’S EMERGENCY.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14fc00027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e14fc00027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14fc00027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e14fc00027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e14fc0002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e14fc0002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e14fc00027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e14fc00027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Clr>
                <a:schemeClr val="dk1"/>
              </a:buClr>
              <a:buSzPts val="1100"/>
              <a:buFont typeface="Arial"/>
              <a:buNone/>
            </a:pPr>
            <a:r>
              <a:rPr lang="en">
                <a:solidFill>
                  <a:schemeClr val="dk1"/>
                </a:solidFill>
              </a:rPr>
              <a:t>On the night of December 2nd, 1984, a catastrophe struck Bhopal, India. Sixty-seven tonnes of the highly toxic gas methyl isocyanate (MIC) leaked from an American-owned pesticide plant, turning a peaceful night into a nightmare. More than half a million people woke up from their sleep and started to run. They scrambled in panic. The scene was one of unimaginable horror: people choking, vomiting, and collapsing in the streets. Some writhed in pain, their eyes burning, while others drowned in their own body fluids. Mothers, gripped by fear, wrapped their babies in blankets and fled. the city shrouded in a deadly cloud of gas and littered with the bodies of the fallen.</a:t>
            </a:r>
            <a:endParaRPr>
              <a:solidFill>
                <a:schemeClr val="dk1"/>
              </a:solidFill>
            </a:endParaRPr>
          </a:p>
          <a:p>
            <a:pPr indent="0" lvl="0" marL="0" rtl="0" algn="l">
              <a:lnSpc>
                <a:spcPct val="150000"/>
              </a:lnSpc>
              <a:spcBef>
                <a:spcPts val="1200"/>
              </a:spcBef>
              <a:spcAft>
                <a:spcPts val="0"/>
              </a:spcAft>
              <a:buClr>
                <a:schemeClr val="dk1"/>
              </a:buClr>
              <a:buSzPts val="1100"/>
              <a:buFont typeface="Arial"/>
              <a:buNone/>
            </a:pPr>
            <a:r>
              <a:rPr lang="en">
                <a:solidFill>
                  <a:schemeClr val="dk1"/>
                </a:solidFill>
              </a:rPr>
              <a:t>By dawn, over 15,000 people had perished.</a:t>
            </a:r>
            <a:endParaRPr>
              <a:solidFill>
                <a:schemeClr val="dk1"/>
              </a:solidFill>
            </a:endParaRPr>
          </a:p>
          <a:p>
            <a:pPr indent="0" lvl="0" marL="0" rtl="0" algn="l">
              <a:lnSpc>
                <a:spcPct val="150000"/>
              </a:lnSpc>
              <a:spcBef>
                <a:spcPts val="1200"/>
              </a:spcBef>
              <a:spcAft>
                <a:spcPts val="1200"/>
              </a:spcAft>
              <a:buClr>
                <a:schemeClr val="dk1"/>
              </a:buClr>
              <a:buSzPts val="1100"/>
              <a:buFont typeface="Arial"/>
              <a:buNone/>
            </a:pPr>
            <a:r>
              <a:rPr lang="en">
                <a:solidFill>
                  <a:schemeClr val="dk1"/>
                </a:solidFill>
              </a:rPr>
              <a:t>For the past 40 years, the survivors of the Bhopal Gas Tragedy have been fighting for justice—a fight for the very right to live.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e14fc00027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e14fc00027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The American company Union Carbide, now owned by Dow Chemical, bears a significant share of the blame. Reports reveal that Union Carbide was fully aware of 37 critical safety faults at their Bhopal plant. Instead of addressing these faults, they chose to fix similar issues at their West Virginia plant. Despite knowing that storing more than two tonnes of MIC could lead to disaster, they recklessly stored 67 tonnes just one mile from the city center.</a:t>
            </a:r>
            <a:endParaRPr/>
          </a:p>
          <a:p>
            <a:pPr indent="0" lvl="0" marL="0" rtl="0" algn="l">
              <a:lnSpc>
                <a:spcPct val="115000"/>
              </a:lnSpc>
              <a:spcBef>
                <a:spcPts val="1200"/>
              </a:spcBef>
              <a:spcAft>
                <a:spcPts val="0"/>
              </a:spcAft>
              <a:buClr>
                <a:schemeClr val="dk1"/>
              </a:buClr>
              <a:buSzPts val="1100"/>
              <a:buFont typeface="Arial"/>
              <a:buNone/>
            </a:pPr>
            <a:r>
              <a:rPr lang="en"/>
              <a:t>The Indian government is also culpable. They overturned zoning laws to allow Union Carbide to store toxic gases and manufacture pesticides in the heart of Bhopal. This decision set the stage for one of the worst industrial disasters in history.</a:t>
            </a:r>
            <a:endParaRPr/>
          </a:p>
          <a:p>
            <a:pPr indent="0" lvl="0" marL="0" rtl="0" algn="l">
              <a:lnSpc>
                <a:spcPct val="115000"/>
              </a:lnSpc>
              <a:spcBef>
                <a:spcPts val="1200"/>
              </a:spcBef>
              <a:spcAft>
                <a:spcPts val="0"/>
              </a:spcAft>
              <a:buClr>
                <a:schemeClr val="dk1"/>
              </a:buClr>
              <a:buSzPts val="1100"/>
              <a:buFont typeface="Arial"/>
              <a:buNone/>
            </a:pPr>
            <a:r>
              <a:rPr lang="en"/>
              <a:t>Even more disheartening is the government's response to the tragedy. The plight of the survivors has become a pawn in the political game. When elections approach, politicians visit and make promises, but once the votes are secured, they forget about the pain and suffering of those affected.</a:t>
            </a:r>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e14fc00027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e14fc00027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595959"/>
                </a:solidFill>
              </a:rPr>
              <a:t>In 40 years, weight of Apple computer has been significantly reduced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e14fc00027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e14fc00027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In 40 years, weight of Apple computer has been significantly reduced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14fc00027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e14fc00027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br>
              <a:rPr lang="en">
                <a:solidFill>
                  <a:schemeClr val="dk1"/>
                </a:solidFill>
              </a:rPr>
            </a:br>
            <a:r>
              <a:rPr lang="en">
                <a:solidFill>
                  <a:schemeClr val="dk1"/>
                </a:solidFill>
              </a:rPr>
              <a:t>Unlike Apple computers Bhopal Gas tragedy did not get better. In Fact it got even worse. </a:t>
            </a:r>
            <a:endParaRPr>
              <a:solidFill>
                <a:schemeClr val="dk1"/>
              </a:solidFill>
            </a:endParaRPr>
          </a:p>
          <a:p>
            <a:pPr indent="0" lvl="0" marL="0" rtl="0" algn="l">
              <a:spcBef>
                <a:spcPts val="0"/>
              </a:spcBef>
              <a:spcAft>
                <a:spcPts val="0"/>
              </a:spcAft>
              <a:buNone/>
            </a:pPr>
            <a:r>
              <a:rPr lang="en"/>
              <a:t>The fight for justice still continues and their sufferings have </a:t>
            </a:r>
            <a:r>
              <a:rPr lang="en"/>
              <a:t>worsened</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drive.google.com/file/d/1IlessCTE2lSur2qZmmb3hUhq9XfpCThD/view"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914400" y="1956000"/>
            <a:ext cx="64518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Forty years ago,</a:t>
            </a:r>
            <a:br>
              <a:rPr b="1" lang="en" sz="5000">
                <a:solidFill>
                  <a:srgbClr val="FFFFFF"/>
                </a:solidFill>
              </a:rPr>
            </a:br>
            <a:r>
              <a:rPr b="1" lang="en" sz="5000">
                <a:solidFill>
                  <a:srgbClr val="FFFFFF"/>
                </a:solidFill>
              </a:rPr>
              <a:t>in 1984</a:t>
            </a:r>
            <a:endParaRPr sz="1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2"/>
          <p:cNvSpPr txBox="1"/>
          <p:nvPr/>
        </p:nvSpPr>
        <p:spPr>
          <a:xfrm>
            <a:off x="914400" y="1501375"/>
            <a:ext cx="373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The sufferings </a:t>
            </a:r>
            <a:r>
              <a:rPr lang="en" sz="1800">
                <a:solidFill>
                  <a:srgbClr val="FF0000"/>
                </a:solidFill>
              </a:rPr>
              <a:t>worsened. </a:t>
            </a:r>
            <a:endParaRPr b="1" sz="510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3"/>
          <p:cNvSpPr/>
          <p:nvPr/>
        </p:nvSpPr>
        <p:spPr>
          <a:xfrm>
            <a:off x="3802475" y="908725"/>
            <a:ext cx="4979700" cy="309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4" name="Google Shape;114;p23"/>
          <p:cNvPicPr preferRelativeResize="0"/>
          <p:nvPr/>
        </p:nvPicPr>
        <p:blipFill rotWithShape="1">
          <a:blip r:embed="rId3">
            <a:alphaModFix/>
          </a:blip>
          <a:srcRect b="17589" l="26506" r="41365" t="3849"/>
          <a:stretch/>
        </p:blipFill>
        <p:spPr>
          <a:xfrm>
            <a:off x="3846650" y="981750"/>
            <a:ext cx="2315400" cy="3036000"/>
          </a:xfrm>
          <a:prstGeom prst="ellipse">
            <a:avLst/>
          </a:prstGeom>
          <a:noFill/>
          <a:ln>
            <a:noFill/>
          </a:ln>
        </p:spPr>
      </p:pic>
      <p:sp>
        <p:nvSpPr>
          <p:cNvPr id="115" name="Google Shape;115;p23"/>
          <p:cNvSpPr txBox="1"/>
          <p:nvPr/>
        </p:nvSpPr>
        <p:spPr>
          <a:xfrm>
            <a:off x="914400" y="581550"/>
            <a:ext cx="26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a 35 year old farmer</a:t>
            </a:r>
            <a:endParaRPr>
              <a:solidFill>
                <a:schemeClr val="lt1"/>
              </a:solidFill>
            </a:endParaRPr>
          </a:p>
        </p:txBody>
      </p:sp>
      <p:sp>
        <p:nvSpPr>
          <p:cNvPr id="116" name="Google Shape;116;p23"/>
          <p:cNvSpPr txBox="1"/>
          <p:nvPr/>
        </p:nvSpPr>
        <p:spPr>
          <a:xfrm>
            <a:off x="914400" y="165375"/>
            <a:ext cx="26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A scenario from 1984, India</a:t>
            </a:r>
            <a:endParaRPr sz="12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4"/>
          <p:cNvSpPr/>
          <p:nvPr/>
        </p:nvSpPr>
        <p:spPr>
          <a:xfrm>
            <a:off x="3802475" y="908725"/>
            <a:ext cx="4979700" cy="309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2" name="Google Shape;122;p24"/>
          <p:cNvPicPr preferRelativeResize="0"/>
          <p:nvPr/>
        </p:nvPicPr>
        <p:blipFill rotWithShape="1">
          <a:blip r:embed="rId3">
            <a:alphaModFix/>
          </a:blip>
          <a:srcRect b="17589" l="26506" r="41365" t="3849"/>
          <a:stretch/>
        </p:blipFill>
        <p:spPr>
          <a:xfrm>
            <a:off x="3846650" y="981750"/>
            <a:ext cx="2315400" cy="3036000"/>
          </a:xfrm>
          <a:prstGeom prst="ellipse">
            <a:avLst/>
          </a:prstGeom>
          <a:noFill/>
          <a:ln>
            <a:noFill/>
          </a:ln>
        </p:spPr>
      </p:pic>
      <p:sp>
        <p:nvSpPr>
          <p:cNvPr id="123" name="Google Shape;123;p24"/>
          <p:cNvSpPr txBox="1"/>
          <p:nvPr/>
        </p:nvSpPr>
        <p:spPr>
          <a:xfrm>
            <a:off x="914400" y="581550"/>
            <a:ext cx="26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a 35 year old farmer</a:t>
            </a:r>
            <a:endParaRPr>
              <a:solidFill>
                <a:schemeClr val="lt1"/>
              </a:solidFill>
            </a:endParaRPr>
          </a:p>
        </p:txBody>
      </p:sp>
      <p:sp>
        <p:nvSpPr>
          <p:cNvPr id="124" name="Google Shape;124;p24"/>
          <p:cNvSpPr txBox="1"/>
          <p:nvPr/>
        </p:nvSpPr>
        <p:spPr>
          <a:xfrm>
            <a:off x="914400" y="1028625"/>
            <a:ext cx="24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He lives with his wife, two children and his parents</a:t>
            </a:r>
            <a:endParaRPr>
              <a:solidFill>
                <a:schemeClr val="lt1"/>
              </a:solidFill>
            </a:endParaRPr>
          </a:p>
        </p:txBody>
      </p:sp>
      <p:sp>
        <p:nvSpPr>
          <p:cNvPr id="125" name="Google Shape;125;p24"/>
          <p:cNvSpPr txBox="1"/>
          <p:nvPr/>
        </p:nvSpPr>
        <p:spPr>
          <a:xfrm>
            <a:off x="914400" y="165375"/>
            <a:ext cx="26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A scenario from 1984, India</a:t>
            </a:r>
            <a:endParaRPr sz="1200">
              <a:solidFill>
                <a:schemeClr val="lt1"/>
              </a:solidFill>
            </a:endParaRPr>
          </a:p>
        </p:txBody>
      </p:sp>
      <p:sp>
        <p:nvSpPr>
          <p:cNvPr id="126" name="Google Shape;126;p24"/>
          <p:cNvSpPr txBox="1"/>
          <p:nvPr/>
        </p:nvSpPr>
        <p:spPr>
          <a:xfrm>
            <a:off x="914400" y="3318375"/>
            <a:ext cx="24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p:txBody>
      </p:sp>
      <p:sp>
        <p:nvSpPr>
          <p:cNvPr id="127" name="Google Shape;127;p24"/>
          <p:cNvSpPr/>
          <p:nvPr/>
        </p:nvSpPr>
        <p:spPr>
          <a:xfrm>
            <a:off x="67981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24"/>
          <p:cNvSpPr/>
          <p:nvPr/>
        </p:nvSpPr>
        <p:spPr>
          <a:xfrm>
            <a:off x="6454500"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24"/>
          <p:cNvSpPr/>
          <p:nvPr/>
        </p:nvSpPr>
        <p:spPr>
          <a:xfrm>
            <a:off x="611087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24"/>
          <p:cNvSpPr/>
          <p:nvPr/>
        </p:nvSpPr>
        <p:spPr>
          <a:xfrm>
            <a:off x="57190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1" name="Google Shape;131;p24"/>
          <p:cNvPicPr preferRelativeResize="0"/>
          <p:nvPr/>
        </p:nvPicPr>
        <p:blipFill>
          <a:blip r:embed="rId4">
            <a:alphaModFix/>
          </a:blip>
          <a:stretch>
            <a:fillRect/>
          </a:stretch>
        </p:blipFill>
        <p:spPr>
          <a:xfrm>
            <a:off x="5585934" y="1729250"/>
            <a:ext cx="1524183" cy="916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p:nvPr/>
        </p:nvSpPr>
        <p:spPr>
          <a:xfrm>
            <a:off x="3802475" y="908725"/>
            <a:ext cx="4979700" cy="309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7" name="Google Shape;137;p25"/>
          <p:cNvPicPr preferRelativeResize="0"/>
          <p:nvPr/>
        </p:nvPicPr>
        <p:blipFill rotWithShape="1">
          <a:blip r:embed="rId3">
            <a:alphaModFix/>
          </a:blip>
          <a:srcRect b="17589" l="26506" r="41365" t="3849"/>
          <a:stretch/>
        </p:blipFill>
        <p:spPr>
          <a:xfrm>
            <a:off x="3846650" y="981750"/>
            <a:ext cx="2315400" cy="3036000"/>
          </a:xfrm>
          <a:prstGeom prst="ellipse">
            <a:avLst/>
          </a:prstGeom>
          <a:noFill/>
          <a:ln>
            <a:noFill/>
          </a:ln>
        </p:spPr>
      </p:pic>
      <p:sp>
        <p:nvSpPr>
          <p:cNvPr id="138" name="Google Shape;138;p25"/>
          <p:cNvSpPr txBox="1"/>
          <p:nvPr/>
        </p:nvSpPr>
        <p:spPr>
          <a:xfrm>
            <a:off x="914400" y="581550"/>
            <a:ext cx="26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a 35 year old farmer</a:t>
            </a:r>
            <a:endParaRPr>
              <a:solidFill>
                <a:schemeClr val="lt1"/>
              </a:solidFill>
            </a:endParaRPr>
          </a:p>
        </p:txBody>
      </p:sp>
      <p:sp>
        <p:nvSpPr>
          <p:cNvPr id="139" name="Google Shape;139;p25"/>
          <p:cNvSpPr txBox="1"/>
          <p:nvPr/>
        </p:nvSpPr>
        <p:spPr>
          <a:xfrm>
            <a:off x="914400" y="1028625"/>
            <a:ext cx="24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He lives with his wife, two children and his parents</a:t>
            </a:r>
            <a:endParaRPr>
              <a:solidFill>
                <a:schemeClr val="lt1"/>
              </a:solidFill>
            </a:endParaRPr>
          </a:p>
        </p:txBody>
      </p:sp>
      <p:sp>
        <p:nvSpPr>
          <p:cNvPr id="140" name="Google Shape;140;p25"/>
          <p:cNvSpPr txBox="1"/>
          <p:nvPr/>
        </p:nvSpPr>
        <p:spPr>
          <a:xfrm>
            <a:off x="914400" y="165375"/>
            <a:ext cx="26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A scenario from 1984, India</a:t>
            </a:r>
            <a:endParaRPr sz="1200">
              <a:solidFill>
                <a:schemeClr val="lt1"/>
              </a:solidFill>
            </a:endParaRPr>
          </a:p>
        </p:txBody>
      </p:sp>
      <p:sp>
        <p:nvSpPr>
          <p:cNvPr id="141" name="Google Shape;141;p25"/>
          <p:cNvSpPr txBox="1"/>
          <p:nvPr/>
        </p:nvSpPr>
        <p:spPr>
          <a:xfrm>
            <a:off x="914400" y="1691075"/>
            <a:ext cx="24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the sole earner in his family</a:t>
            </a:r>
            <a:endParaRPr>
              <a:solidFill>
                <a:schemeClr val="lt1"/>
              </a:solidFill>
            </a:endParaRPr>
          </a:p>
        </p:txBody>
      </p:sp>
      <p:sp>
        <p:nvSpPr>
          <p:cNvPr id="142" name="Google Shape;142;p25"/>
          <p:cNvSpPr/>
          <p:nvPr/>
        </p:nvSpPr>
        <p:spPr>
          <a:xfrm>
            <a:off x="67981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 name="Google Shape;143;p25"/>
          <p:cNvSpPr/>
          <p:nvPr/>
        </p:nvSpPr>
        <p:spPr>
          <a:xfrm>
            <a:off x="6454500"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5"/>
          <p:cNvSpPr/>
          <p:nvPr/>
        </p:nvSpPr>
        <p:spPr>
          <a:xfrm>
            <a:off x="611087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5"/>
          <p:cNvSpPr/>
          <p:nvPr/>
        </p:nvSpPr>
        <p:spPr>
          <a:xfrm>
            <a:off x="57190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6" name="Google Shape;146;p25"/>
          <p:cNvPicPr preferRelativeResize="0"/>
          <p:nvPr/>
        </p:nvPicPr>
        <p:blipFill>
          <a:blip r:embed="rId4">
            <a:alphaModFix/>
          </a:blip>
          <a:stretch>
            <a:fillRect/>
          </a:stretch>
        </p:blipFill>
        <p:spPr>
          <a:xfrm>
            <a:off x="5585934" y="1729250"/>
            <a:ext cx="1524183" cy="91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p:nvPr/>
        </p:nvSpPr>
        <p:spPr>
          <a:xfrm>
            <a:off x="3802475" y="908725"/>
            <a:ext cx="4979700" cy="309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2" name="Google Shape;152;p26"/>
          <p:cNvPicPr preferRelativeResize="0"/>
          <p:nvPr/>
        </p:nvPicPr>
        <p:blipFill rotWithShape="1">
          <a:blip r:embed="rId3">
            <a:alphaModFix/>
          </a:blip>
          <a:srcRect b="17589" l="26506" r="41365" t="3849"/>
          <a:stretch/>
        </p:blipFill>
        <p:spPr>
          <a:xfrm>
            <a:off x="3846650" y="981750"/>
            <a:ext cx="2315400" cy="3036000"/>
          </a:xfrm>
          <a:prstGeom prst="ellipse">
            <a:avLst/>
          </a:prstGeom>
          <a:noFill/>
          <a:ln>
            <a:noFill/>
          </a:ln>
        </p:spPr>
      </p:pic>
      <p:sp>
        <p:nvSpPr>
          <p:cNvPr id="153" name="Google Shape;153;p26"/>
          <p:cNvSpPr txBox="1"/>
          <p:nvPr/>
        </p:nvSpPr>
        <p:spPr>
          <a:xfrm>
            <a:off x="914400" y="581550"/>
            <a:ext cx="269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a 35 year old farmer</a:t>
            </a:r>
            <a:endParaRPr>
              <a:solidFill>
                <a:schemeClr val="lt1"/>
              </a:solidFill>
            </a:endParaRPr>
          </a:p>
        </p:txBody>
      </p:sp>
      <p:sp>
        <p:nvSpPr>
          <p:cNvPr id="154" name="Google Shape;154;p26"/>
          <p:cNvSpPr txBox="1"/>
          <p:nvPr/>
        </p:nvSpPr>
        <p:spPr>
          <a:xfrm>
            <a:off x="914400" y="1028625"/>
            <a:ext cx="24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He lives with his wife, two children and his parents</a:t>
            </a:r>
            <a:endParaRPr>
              <a:solidFill>
                <a:schemeClr val="lt1"/>
              </a:solidFill>
            </a:endParaRPr>
          </a:p>
        </p:txBody>
      </p:sp>
      <p:sp>
        <p:nvSpPr>
          <p:cNvPr id="155" name="Google Shape;155;p26"/>
          <p:cNvSpPr txBox="1"/>
          <p:nvPr/>
        </p:nvSpPr>
        <p:spPr>
          <a:xfrm>
            <a:off x="914400" y="165375"/>
            <a:ext cx="26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A scenario from 1984, India</a:t>
            </a:r>
            <a:endParaRPr sz="1200">
              <a:solidFill>
                <a:schemeClr val="lt1"/>
              </a:solidFill>
            </a:endParaRPr>
          </a:p>
        </p:txBody>
      </p:sp>
      <p:sp>
        <p:nvSpPr>
          <p:cNvPr id="156" name="Google Shape;156;p26"/>
          <p:cNvSpPr txBox="1"/>
          <p:nvPr/>
        </p:nvSpPr>
        <p:spPr>
          <a:xfrm>
            <a:off x="914400" y="1691075"/>
            <a:ext cx="24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is the sole earner in his family</a:t>
            </a:r>
            <a:endParaRPr>
              <a:solidFill>
                <a:schemeClr val="lt1"/>
              </a:solidFill>
            </a:endParaRPr>
          </a:p>
        </p:txBody>
      </p:sp>
      <p:sp>
        <p:nvSpPr>
          <p:cNvPr id="157" name="Google Shape;157;p26"/>
          <p:cNvSpPr txBox="1"/>
          <p:nvPr/>
        </p:nvSpPr>
        <p:spPr>
          <a:xfrm>
            <a:off x="914400" y="2396875"/>
            <a:ext cx="2443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He dreams to educate his children and make them an engineer</a:t>
            </a:r>
            <a:endParaRPr>
              <a:solidFill>
                <a:schemeClr val="lt1"/>
              </a:solidFill>
            </a:endParaRPr>
          </a:p>
        </p:txBody>
      </p:sp>
      <p:sp>
        <p:nvSpPr>
          <p:cNvPr id="158" name="Google Shape;158;p26"/>
          <p:cNvSpPr/>
          <p:nvPr/>
        </p:nvSpPr>
        <p:spPr>
          <a:xfrm>
            <a:off x="67981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6"/>
          <p:cNvSpPr/>
          <p:nvPr/>
        </p:nvSpPr>
        <p:spPr>
          <a:xfrm>
            <a:off x="6454500"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6"/>
          <p:cNvSpPr/>
          <p:nvPr/>
        </p:nvSpPr>
        <p:spPr>
          <a:xfrm>
            <a:off x="611087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6"/>
          <p:cNvSpPr/>
          <p:nvPr/>
        </p:nvSpPr>
        <p:spPr>
          <a:xfrm>
            <a:off x="5719025" y="2569550"/>
            <a:ext cx="272125" cy="76550"/>
          </a:xfrm>
          <a:prstGeom prst="flowChartDecision">
            <a:avLst/>
          </a:prstGeom>
          <a:solidFill>
            <a:srgbClr val="8D8D8D">
              <a:alpha val="92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2" name="Google Shape;162;p26"/>
          <p:cNvPicPr preferRelativeResize="0"/>
          <p:nvPr/>
        </p:nvPicPr>
        <p:blipFill>
          <a:blip r:embed="rId4">
            <a:alphaModFix/>
          </a:blip>
          <a:stretch>
            <a:fillRect/>
          </a:stretch>
        </p:blipFill>
        <p:spPr>
          <a:xfrm>
            <a:off x="5585934" y="1729250"/>
            <a:ext cx="1524183" cy="916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rotWithShape="1">
          <a:blip r:embed="rId3">
            <a:alphaModFix/>
          </a:blip>
          <a:srcRect b="17589" l="26506" r="41365" t="3849"/>
          <a:stretch/>
        </p:blipFill>
        <p:spPr>
          <a:xfrm>
            <a:off x="1864938" y="1454425"/>
            <a:ext cx="2315400" cy="3118800"/>
          </a:xfrm>
          <a:prstGeom prst="ellipse">
            <a:avLst/>
          </a:prstGeom>
          <a:noFill/>
          <a:ln>
            <a:noFill/>
          </a:ln>
        </p:spPr>
      </p:pic>
      <p:sp>
        <p:nvSpPr>
          <p:cNvPr id="168" name="Google Shape;168;p27"/>
          <p:cNvSpPr txBox="1"/>
          <p:nvPr/>
        </p:nvSpPr>
        <p:spPr>
          <a:xfrm>
            <a:off x="914400" y="150000"/>
            <a:ext cx="231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p:txBody>
      </p:sp>
      <p:pic>
        <p:nvPicPr>
          <p:cNvPr id="169" name="Google Shape;169;p27"/>
          <p:cNvPicPr preferRelativeResize="0"/>
          <p:nvPr/>
        </p:nvPicPr>
        <p:blipFill>
          <a:blip r:embed="rId4">
            <a:alphaModFix/>
          </a:blip>
          <a:stretch>
            <a:fillRect/>
          </a:stretch>
        </p:blipFill>
        <p:spPr>
          <a:xfrm>
            <a:off x="3523790" y="2000678"/>
            <a:ext cx="1771550" cy="1771550"/>
          </a:xfrm>
          <a:prstGeom prst="rect">
            <a:avLst/>
          </a:prstGeom>
          <a:noFill/>
          <a:ln>
            <a:noFill/>
          </a:ln>
        </p:spPr>
      </p:pic>
      <p:sp>
        <p:nvSpPr>
          <p:cNvPr id="170" name="Google Shape;170;p27"/>
          <p:cNvSpPr txBox="1"/>
          <p:nvPr/>
        </p:nvSpPr>
        <p:spPr>
          <a:xfrm>
            <a:off x="2027850" y="649675"/>
            <a:ext cx="198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2nd Dec 1984</a:t>
            </a:r>
            <a:endParaRPr sz="1800">
              <a:solidFill>
                <a:schemeClr val="lt1"/>
              </a:solidFill>
            </a:endParaRPr>
          </a:p>
        </p:txBody>
      </p:sp>
      <p:sp>
        <p:nvSpPr>
          <p:cNvPr id="171" name="Google Shape;171;p27"/>
          <p:cNvSpPr txBox="1"/>
          <p:nvPr/>
        </p:nvSpPr>
        <p:spPr>
          <a:xfrm>
            <a:off x="2027850" y="287925"/>
            <a:ext cx="198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The tragedy night</a:t>
            </a:r>
            <a:endParaRPr sz="1800">
              <a:solidFill>
                <a:schemeClr val="lt1"/>
              </a:solidFill>
            </a:endParaRPr>
          </a:p>
        </p:txBody>
      </p:sp>
      <p:sp>
        <p:nvSpPr>
          <p:cNvPr id="172" name="Google Shape;172;p27"/>
          <p:cNvSpPr txBox="1"/>
          <p:nvPr/>
        </p:nvSpPr>
        <p:spPr>
          <a:xfrm>
            <a:off x="5496975" y="1442575"/>
            <a:ext cx="2694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Sumit </a:t>
            </a:r>
            <a:r>
              <a:rPr lang="en">
                <a:solidFill>
                  <a:srgbClr val="FF0000"/>
                </a:solidFill>
              </a:rPr>
              <a:t>lost his vision</a:t>
            </a:r>
            <a:r>
              <a:rPr lang="en">
                <a:solidFill>
                  <a:schemeClr val="lt1"/>
                </a:solidFill>
              </a:rPr>
              <a:t> and developed respiratory problems.</a:t>
            </a:r>
            <a:endParaRPr>
              <a:solidFill>
                <a:schemeClr val="lt1"/>
              </a:solidFill>
            </a:endParaRPr>
          </a:p>
        </p:txBody>
      </p:sp>
      <p:sp>
        <p:nvSpPr>
          <p:cNvPr id="173" name="Google Shape;173;p27"/>
          <p:cNvSpPr txBox="1"/>
          <p:nvPr/>
        </p:nvSpPr>
        <p:spPr>
          <a:xfrm>
            <a:off x="5496975" y="2343650"/>
            <a:ext cx="24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His old </a:t>
            </a:r>
            <a:r>
              <a:rPr lang="en">
                <a:solidFill>
                  <a:srgbClr val="FF0000"/>
                </a:solidFill>
              </a:rPr>
              <a:t>parents died</a:t>
            </a:r>
            <a:r>
              <a:rPr lang="en">
                <a:solidFill>
                  <a:schemeClr val="lt1"/>
                </a:solidFill>
              </a:rPr>
              <a:t>.</a:t>
            </a:r>
            <a:endParaRPr>
              <a:solidFill>
                <a:schemeClr val="lt1"/>
              </a:solidFill>
            </a:endParaRPr>
          </a:p>
        </p:txBody>
      </p:sp>
      <p:sp>
        <p:nvSpPr>
          <p:cNvPr id="174" name="Google Shape;174;p27"/>
          <p:cNvSpPr txBox="1"/>
          <p:nvPr/>
        </p:nvSpPr>
        <p:spPr>
          <a:xfrm>
            <a:off x="5496975" y="2813625"/>
            <a:ext cx="2443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Now his wife bears the responsibility of feeding the family and being a caregiver for her husband. </a:t>
            </a:r>
            <a:endParaRPr>
              <a:solidFill>
                <a:schemeClr val="lt1"/>
              </a:solidFill>
            </a:endParaRPr>
          </a:p>
        </p:txBody>
      </p:sp>
      <p:sp>
        <p:nvSpPr>
          <p:cNvPr id="175" name="Google Shape;175;p27"/>
          <p:cNvSpPr txBox="1"/>
          <p:nvPr/>
        </p:nvSpPr>
        <p:spPr>
          <a:xfrm>
            <a:off x="5496975" y="3930100"/>
            <a:ext cx="24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His kids are safe. </a:t>
            </a:r>
            <a:endParaRPr>
              <a:solidFill>
                <a:schemeClr val="lt1"/>
              </a:solidFill>
            </a:endParaRPr>
          </a:p>
        </p:txBody>
      </p:sp>
      <p:sp>
        <p:nvSpPr>
          <p:cNvPr id="176" name="Google Shape;176;p27"/>
          <p:cNvSpPr txBox="1"/>
          <p:nvPr/>
        </p:nvSpPr>
        <p:spPr>
          <a:xfrm>
            <a:off x="5496975" y="649675"/>
            <a:ext cx="198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1st Jan</a:t>
            </a:r>
            <a:r>
              <a:rPr lang="en" sz="1800">
                <a:solidFill>
                  <a:schemeClr val="lt1"/>
                </a:solidFill>
              </a:rPr>
              <a:t> 1985</a:t>
            </a:r>
            <a:endParaRPr sz="1800">
              <a:solidFill>
                <a:schemeClr val="lt1"/>
              </a:solidFill>
            </a:endParaRPr>
          </a:p>
        </p:txBody>
      </p:sp>
      <p:sp>
        <p:nvSpPr>
          <p:cNvPr id="177" name="Google Shape;177;p27"/>
          <p:cNvSpPr txBox="1"/>
          <p:nvPr/>
        </p:nvSpPr>
        <p:spPr>
          <a:xfrm>
            <a:off x="5496975" y="287925"/>
            <a:ext cx="198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By</a:t>
            </a:r>
            <a:r>
              <a:rPr lang="en" sz="1800">
                <a:solidFill>
                  <a:schemeClr val="lt1"/>
                </a:solidFill>
              </a:rPr>
              <a:t> next month</a:t>
            </a:r>
            <a:endParaRPr sz="1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nvSpPr>
        <p:spPr>
          <a:xfrm>
            <a:off x="1124700" y="670050"/>
            <a:ext cx="161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Trauma</a:t>
            </a:r>
            <a:endParaRPr sz="1800">
              <a:solidFill>
                <a:schemeClr val="lt1"/>
              </a:solidFill>
            </a:endParaRPr>
          </a:p>
        </p:txBody>
      </p:sp>
      <p:sp>
        <p:nvSpPr>
          <p:cNvPr id="183" name="Google Shape;183;p28"/>
          <p:cNvSpPr txBox="1"/>
          <p:nvPr/>
        </p:nvSpPr>
        <p:spPr>
          <a:xfrm>
            <a:off x="1124700" y="2340900"/>
            <a:ext cx="254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Economical struggle</a:t>
            </a:r>
            <a:endParaRPr sz="1800">
              <a:solidFill>
                <a:schemeClr val="lt1"/>
              </a:solidFill>
            </a:endParaRPr>
          </a:p>
        </p:txBody>
      </p:sp>
      <p:sp>
        <p:nvSpPr>
          <p:cNvPr id="184" name="Google Shape;184;p28"/>
          <p:cNvSpPr txBox="1"/>
          <p:nvPr/>
        </p:nvSpPr>
        <p:spPr>
          <a:xfrm>
            <a:off x="1133700" y="3176325"/>
            <a:ext cx="254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No employment</a:t>
            </a:r>
            <a:endParaRPr sz="1800">
              <a:solidFill>
                <a:schemeClr val="lt1"/>
              </a:solidFill>
            </a:endParaRPr>
          </a:p>
        </p:txBody>
      </p:sp>
      <p:sp>
        <p:nvSpPr>
          <p:cNvPr id="185" name="Google Shape;185;p28"/>
          <p:cNvSpPr txBox="1"/>
          <p:nvPr/>
        </p:nvSpPr>
        <p:spPr>
          <a:xfrm>
            <a:off x="1133700" y="4011750"/>
            <a:ext cx="254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Social discrimination</a:t>
            </a:r>
            <a:endParaRPr sz="1800">
              <a:solidFill>
                <a:schemeClr val="lt1"/>
              </a:solidFill>
            </a:endParaRPr>
          </a:p>
        </p:txBody>
      </p:sp>
      <p:sp>
        <p:nvSpPr>
          <p:cNvPr id="186" name="Google Shape;186;p28"/>
          <p:cNvSpPr txBox="1"/>
          <p:nvPr/>
        </p:nvSpPr>
        <p:spPr>
          <a:xfrm>
            <a:off x="1133700" y="1505475"/>
            <a:ext cx="254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Lack of healthcare</a:t>
            </a:r>
            <a:endParaRPr sz="1800">
              <a:solidFill>
                <a:schemeClr val="lt1"/>
              </a:solidFill>
            </a:endParaRPr>
          </a:p>
        </p:txBody>
      </p:sp>
      <p:sp>
        <p:nvSpPr>
          <p:cNvPr id="187" name="Google Shape;187;p28"/>
          <p:cNvSpPr/>
          <p:nvPr/>
        </p:nvSpPr>
        <p:spPr>
          <a:xfrm>
            <a:off x="4750600" y="1131750"/>
            <a:ext cx="3238500" cy="288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28"/>
          <p:cNvPicPr preferRelativeResize="0"/>
          <p:nvPr/>
        </p:nvPicPr>
        <p:blipFill rotWithShape="1">
          <a:blip r:embed="rId3">
            <a:alphaModFix/>
          </a:blip>
          <a:srcRect b="25706" l="32311" r="41366" t="3846"/>
          <a:stretch/>
        </p:blipFill>
        <p:spPr>
          <a:xfrm>
            <a:off x="4750600" y="1204775"/>
            <a:ext cx="1896900" cy="2722500"/>
          </a:xfrm>
          <a:prstGeom prst="rect">
            <a:avLst/>
          </a:prstGeom>
          <a:noFill/>
          <a:ln>
            <a:noFill/>
          </a:ln>
        </p:spPr>
      </p:pic>
      <p:pic>
        <p:nvPicPr>
          <p:cNvPr id="189" name="Google Shape;189;p28"/>
          <p:cNvPicPr preferRelativeResize="0"/>
          <p:nvPr/>
        </p:nvPicPr>
        <p:blipFill rotWithShape="1">
          <a:blip r:embed="rId4">
            <a:alphaModFix/>
          </a:blip>
          <a:srcRect b="0" l="31963" r="0" t="0"/>
          <a:stretch/>
        </p:blipFill>
        <p:spPr>
          <a:xfrm>
            <a:off x="6558647" y="1952275"/>
            <a:ext cx="1037000" cy="916850"/>
          </a:xfrm>
          <a:prstGeom prst="rect">
            <a:avLst/>
          </a:prstGeom>
          <a:noFill/>
          <a:ln>
            <a:noFill/>
          </a:ln>
        </p:spPr>
      </p:pic>
      <p:sp>
        <p:nvSpPr>
          <p:cNvPr id="190" name="Google Shape;190;p28"/>
          <p:cNvSpPr/>
          <p:nvPr/>
        </p:nvSpPr>
        <p:spPr>
          <a:xfrm>
            <a:off x="914400" y="839700"/>
            <a:ext cx="122400" cy="122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28"/>
          <p:cNvSpPr/>
          <p:nvPr/>
        </p:nvSpPr>
        <p:spPr>
          <a:xfrm>
            <a:off x="914400" y="1675125"/>
            <a:ext cx="122400" cy="122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8"/>
          <p:cNvSpPr/>
          <p:nvPr/>
        </p:nvSpPr>
        <p:spPr>
          <a:xfrm>
            <a:off x="914400" y="2510550"/>
            <a:ext cx="122400" cy="122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8"/>
          <p:cNvSpPr/>
          <p:nvPr/>
        </p:nvSpPr>
        <p:spPr>
          <a:xfrm>
            <a:off x="914400" y="3345975"/>
            <a:ext cx="122400" cy="122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8"/>
          <p:cNvSpPr/>
          <p:nvPr/>
        </p:nvSpPr>
        <p:spPr>
          <a:xfrm>
            <a:off x="914400" y="4181400"/>
            <a:ext cx="122400" cy="122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nvSpPr>
        <p:spPr>
          <a:xfrm>
            <a:off x="914400" y="670050"/>
            <a:ext cx="3907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In this suffering they still had hopes, their children were alright.</a:t>
            </a:r>
            <a:endParaRPr sz="1800">
              <a:solidFill>
                <a:schemeClr val="lt1"/>
              </a:solidFill>
            </a:endParaRPr>
          </a:p>
        </p:txBody>
      </p:sp>
      <p:sp>
        <p:nvSpPr>
          <p:cNvPr id="200" name="Google Shape;200;p29"/>
          <p:cNvSpPr txBox="1"/>
          <p:nvPr/>
        </p:nvSpPr>
        <p:spPr>
          <a:xfrm>
            <a:off x="914400" y="3729925"/>
            <a:ext cx="338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1"/>
              </a:solidFill>
            </a:endParaRPr>
          </a:p>
        </p:txBody>
      </p:sp>
      <p:sp>
        <p:nvSpPr>
          <p:cNvPr id="201" name="Google Shape;201;p29"/>
          <p:cNvSpPr/>
          <p:nvPr/>
        </p:nvSpPr>
        <p:spPr>
          <a:xfrm>
            <a:off x="4750600" y="1131750"/>
            <a:ext cx="3238500" cy="288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2" name="Google Shape;202;p29"/>
          <p:cNvPicPr preferRelativeResize="0"/>
          <p:nvPr/>
        </p:nvPicPr>
        <p:blipFill rotWithShape="1">
          <a:blip r:embed="rId3">
            <a:alphaModFix/>
          </a:blip>
          <a:srcRect b="25706" l="32311" r="41366" t="3846"/>
          <a:stretch/>
        </p:blipFill>
        <p:spPr>
          <a:xfrm>
            <a:off x="4750600" y="1204775"/>
            <a:ext cx="1896900" cy="2722500"/>
          </a:xfrm>
          <a:prstGeom prst="rect">
            <a:avLst/>
          </a:prstGeom>
          <a:noFill/>
          <a:ln>
            <a:noFill/>
          </a:ln>
        </p:spPr>
      </p:pic>
      <p:pic>
        <p:nvPicPr>
          <p:cNvPr id="203" name="Google Shape;203;p29"/>
          <p:cNvPicPr preferRelativeResize="0"/>
          <p:nvPr/>
        </p:nvPicPr>
        <p:blipFill rotWithShape="1">
          <a:blip r:embed="rId4">
            <a:alphaModFix/>
          </a:blip>
          <a:srcRect b="0" l="31963" r="0" t="0"/>
          <a:stretch/>
        </p:blipFill>
        <p:spPr>
          <a:xfrm>
            <a:off x="6558647" y="1952275"/>
            <a:ext cx="1037000" cy="916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p:nvPr/>
        </p:nvSpPr>
        <p:spPr>
          <a:xfrm>
            <a:off x="4750600" y="1131750"/>
            <a:ext cx="3238500" cy="288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9" name="Google Shape;209;p30"/>
          <p:cNvPicPr preferRelativeResize="0"/>
          <p:nvPr/>
        </p:nvPicPr>
        <p:blipFill rotWithShape="1">
          <a:blip r:embed="rId3">
            <a:alphaModFix/>
          </a:blip>
          <a:srcRect b="25706" l="32311" r="41366" t="3846"/>
          <a:stretch/>
        </p:blipFill>
        <p:spPr>
          <a:xfrm>
            <a:off x="4750600" y="1204775"/>
            <a:ext cx="1896900" cy="2722500"/>
          </a:xfrm>
          <a:prstGeom prst="rect">
            <a:avLst/>
          </a:prstGeom>
          <a:noFill/>
          <a:ln>
            <a:noFill/>
          </a:ln>
        </p:spPr>
      </p:pic>
      <p:pic>
        <p:nvPicPr>
          <p:cNvPr id="210" name="Google Shape;210;p30"/>
          <p:cNvPicPr preferRelativeResize="0"/>
          <p:nvPr/>
        </p:nvPicPr>
        <p:blipFill rotWithShape="1">
          <a:blip r:embed="rId4">
            <a:alphaModFix/>
          </a:blip>
          <a:srcRect b="0" l="31963" r="0" t="0"/>
          <a:stretch/>
        </p:blipFill>
        <p:spPr>
          <a:xfrm>
            <a:off x="6558647" y="1952275"/>
            <a:ext cx="1037000" cy="916850"/>
          </a:xfrm>
          <a:prstGeom prst="rect">
            <a:avLst/>
          </a:prstGeom>
          <a:noFill/>
          <a:ln>
            <a:noFill/>
          </a:ln>
        </p:spPr>
      </p:pic>
      <p:sp>
        <p:nvSpPr>
          <p:cNvPr id="211" name="Google Shape;211;p30"/>
          <p:cNvSpPr txBox="1"/>
          <p:nvPr/>
        </p:nvSpPr>
        <p:spPr>
          <a:xfrm>
            <a:off x="914400" y="670050"/>
            <a:ext cx="3907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In this suffering they still had hopes, their children were alright.</a:t>
            </a:r>
            <a:endParaRPr sz="1800">
              <a:solidFill>
                <a:schemeClr val="lt1"/>
              </a:solidFill>
            </a:endParaRPr>
          </a:p>
        </p:txBody>
      </p:sp>
      <p:sp>
        <p:nvSpPr>
          <p:cNvPr id="212" name="Google Shape;212;p30"/>
          <p:cNvSpPr txBox="1"/>
          <p:nvPr/>
        </p:nvSpPr>
        <p:spPr>
          <a:xfrm>
            <a:off x="914400" y="1610625"/>
            <a:ext cx="360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Less than they knew, their children fell sick. </a:t>
            </a:r>
            <a:endParaRPr sz="1800">
              <a:solidFill>
                <a:schemeClr val="lt1"/>
              </a:solidFill>
            </a:endParaRPr>
          </a:p>
        </p:txBody>
      </p:sp>
      <p:sp>
        <p:nvSpPr>
          <p:cNvPr id="213" name="Google Shape;213;p30"/>
          <p:cNvSpPr txBox="1"/>
          <p:nvPr/>
        </p:nvSpPr>
        <p:spPr>
          <a:xfrm>
            <a:off x="914400" y="3729925"/>
            <a:ext cx="338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1"/>
              </a:solidFill>
            </a:endParaRPr>
          </a:p>
        </p:txBody>
      </p:sp>
      <p:sp>
        <p:nvSpPr>
          <p:cNvPr id="214" name="Google Shape;214;p30"/>
          <p:cNvSpPr/>
          <p:nvPr/>
        </p:nvSpPr>
        <p:spPr>
          <a:xfrm>
            <a:off x="6705325" y="2475850"/>
            <a:ext cx="71700" cy="71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30"/>
          <p:cNvSpPr/>
          <p:nvPr/>
        </p:nvSpPr>
        <p:spPr>
          <a:xfrm>
            <a:off x="7041300" y="2509275"/>
            <a:ext cx="71700" cy="71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p:nvPr/>
        </p:nvSpPr>
        <p:spPr>
          <a:xfrm>
            <a:off x="4750600" y="1131750"/>
            <a:ext cx="3238500" cy="288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1" name="Google Shape;221;p31"/>
          <p:cNvPicPr preferRelativeResize="0"/>
          <p:nvPr/>
        </p:nvPicPr>
        <p:blipFill rotWithShape="1">
          <a:blip r:embed="rId3">
            <a:alphaModFix/>
          </a:blip>
          <a:srcRect b="25706" l="32311" r="41366" t="3846"/>
          <a:stretch/>
        </p:blipFill>
        <p:spPr>
          <a:xfrm>
            <a:off x="4750600" y="1204775"/>
            <a:ext cx="1896900" cy="2722500"/>
          </a:xfrm>
          <a:prstGeom prst="rect">
            <a:avLst/>
          </a:prstGeom>
          <a:noFill/>
          <a:ln>
            <a:noFill/>
          </a:ln>
        </p:spPr>
      </p:pic>
      <p:pic>
        <p:nvPicPr>
          <p:cNvPr id="222" name="Google Shape;222;p31"/>
          <p:cNvPicPr preferRelativeResize="0"/>
          <p:nvPr/>
        </p:nvPicPr>
        <p:blipFill rotWithShape="1">
          <a:blip r:embed="rId4">
            <a:alphaModFix/>
          </a:blip>
          <a:srcRect b="0" l="72695" r="0" t="0"/>
          <a:stretch/>
        </p:blipFill>
        <p:spPr>
          <a:xfrm>
            <a:off x="7179469" y="1952275"/>
            <a:ext cx="416175" cy="916850"/>
          </a:xfrm>
          <a:prstGeom prst="rect">
            <a:avLst/>
          </a:prstGeom>
          <a:noFill/>
          <a:ln>
            <a:noFill/>
          </a:ln>
        </p:spPr>
      </p:pic>
      <p:sp>
        <p:nvSpPr>
          <p:cNvPr id="223" name="Google Shape;223;p31"/>
          <p:cNvSpPr txBox="1"/>
          <p:nvPr/>
        </p:nvSpPr>
        <p:spPr>
          <a:xfrm>
            <a:off x="914400" y="670050"/>
            <a:ext cx="3907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In this suffering they still had hopes, their children were alright.</a:t>
            </a:r>
            <a:endParaRPr sz="1800">
              <a:solidFill>
                <a:schemeClr val="lt1"/>
              </a:solidFill>
            </a:endParaRPr>
          </a:p>
        </p:txBody>
      </p:sp>
      <p:sp>
        <p:nvSpPr>
          <p:cNvPr id="224" name="Google Shape;224;p31"/>
          <p:cNvSpPr txBox="1"/>
          <p:nvPr/>
        </p:nvSpPr>
        <p:spPr>
          <a:xfrm>
            <a:off x="914400" y="1610625"/>
            <a:ext cx="360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Less than they knew, their children fell sick. </a:t>
            </a:r>
            <a:endParaRPr sz="1800">
              <a:solidFill>
                <a:schemeClr val="lt1"/>
              </a:solidFill>
            </a:endParaRPr>
          </a:p>
        </p:txBody>
      </p:sp>
      <p:sp>
        <p:nvSpPr>
          <p:cNvPr id="225" name="Google Shape;225;p31"/>
          <p:cNvSpPr txBox="1"/>
          <p:nvPr/>
        </p:nvSpPr>
        <p:spPr>
          <a:xfrm>
            <a:off x="914400" y="2551200"/>
            <a:ext cx="338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And Sumit and his wife lost them too.</a:t>
            </a:r>
            <a:endParaRPr sz="1800">
              <a:solidFill>
                <a:schemeClr val="lt1"/>
              </a:solidFill>
            </a:endParaRPr>
          </a:p>
        </p:txBody>
      </p:sp>
      <p:sp>
        <p:nvSpPr>
          <p:cNvPr id="226" name="Google Shape;226;p31"/>
          <p:cNvSpPr txBox="1"/>
          <p:nvPr/>
        </p:nvSpPr>
        <p:spPr>
          <a:xfrm>
            <a:off x="914400" y="3729925"/>
            <a:ext cx="338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1"/>
              </a:solidFill>
            </a:endParaRPr>
          </a:p>
        </p:txBody>
      </p:sp>
      <p:sp>
        <p:nvSpPr>
          <p:cNvPr id="227" name="Google Shape;227;p31"/>
          <p:cNvSpPr/>
          <p:nvPr/>
        </p:nvSpPr>
        <p:spPr>
          <a:xfrm rot="-6302843">
            <a:off x="7045649" y="2527438"/>
            <a:ext cx="181421" cy="158424"/>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nvSpPr>
        <p:spPr>
          <a:xfrm>
            <a:off x="914400" y="1909950"/>
            <a:ext cx="4017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Technology took a huge leap.</a:t>
            </a:r>
            <a:br>
              <a:rPr lang="en" sz="1800">
                <a:solidFill>
                  <a:srgbClr val="FFFFFF"/>
                </a:solidFill>
              </a:rPr>
            </a:br>
            <a:r>
              <a:rPr lang="en" sz="1800">
                <a:solidFill>
                  <a:srgbClr val="FFFFFF"/>
                </a:solidFill>
              </a:rPr>
              <a:t>Apple launched it’s</a:t>
            </a:r>
            <a:endParaRPr sz="1800">
              <a:solidFill>
                <a:srgbClr val="FFFFFF"/>
              </a:solidFill>
            </a:endParaRPr>
          </a:p>
          <a:p>
            <a:pPr indent="0" lvl="0" marL="0" rtl="0" algn="l">
              <a:spcBef>
                <a:spcPts val="0"/>
              </a:spcBef>
              <a:spcAft>
                <a:spcPts val="0"/>
              </a:spcAft>
              <a:buNone/>
            </a:pPr>
            <a:r>
              <a:rPr b="1" lang="en" sz="2000">
                <a:solidFill>
                  <a:srgbClr val="FFFFFF"/>
                </a:solidFill>
              </a:rPr>
              <a:t>f</a:t>
            </a:r>
            <a:r>
              <a:rPr b="1" lang="en" sz="2000">
                <a:solidFill>
                  <a:srgbClr val="FFFFFF"/>
                </a:solidFill>
              </a:rPr>
              <a:t>irst c</a:t>
            </a:r>
            <a:r>
              <a:rPr b="1" lang="en" sz="2000">
                <a:solidFill>
                  <a:srgbClr val="FFFFFF"/>
                </a:solidFill>
              </a:rPr>
              <a:t>omputer a</a:t>
            </a:r>
            <a:r>
              <a:rPr b="1" lang="en" sz="2000">
                <a:solidFill>
                  <a:srgbClr val="FFFFFF"/>
                </a:solidFill>
              </a:rPr>
              <a:t>dvertisement </a:t>
            </a:r>
            <a:endParaRPr b="1" sz="2000">
              <a:solidFill>
                <a:srgbClr val="FFFFFF"/>
              </a:solidFill>
            </a:endParaRPr>
          </a:p>
          <a:p>
            <a:pPr indent="0" lvl="0" marL="0" rtl="0" algn="l">
              <a:spcBef>
                <a:spcPts val="0"/>
              </a:spcBef>
              <a:spcAft>
                <a:spcPts val="0"/>
              </a:spcAft>
              <a:buNone/>
            </a:pPr>
            <a:r>
              <a:rPr lang="en" sz="1800">
                <a:solidFill>
                  <a:srgbClr val="FFFFFF"/>
                </a:solidFill>
              </a:rPr>
              <a:t>at Superbowl.</a:t>
            </a:r>
            <a:endParaRPr sz="7700">
              <a:solidFill>
                <a:srgbClr val="FFFFFF"/>
              </a:solidFill>
            </a:endParaRPr>
          </a:p>
        </p:txBody>
      </p:sp>
      <p:pic>
        <p:nvPicPr>
          <p:cNvPr id="60" name="Google Shape;60;p14"/>
          <p:cNvPicPr preferRelativeResize="0"/>
          <p:nvPr/>
        </p:nvPicPr>
        <p:blipFill>
          <a:blip r:embed="rId3">
            <a:alphaModFix/>
          </a:blip>
          <a:stretch>
            <a:fillRect/>
          </a:stretch>
        </p:blipFill>
        <p:spPr>
          <a:xfrm>
            <a:off x="5572475" y="420762"/>
            <a:ext cx="2823300" cy="2048701"/>
          </a:xfrm>
          <a:prstGeom prst="rect">
            <a:avLst/>
          </a:prstGeom>
          <a:noFill/>
          <a:ln>
            <a:noFill/>
          </a:ln>
        </p:spPr>
      </p:pic>
      <p:pic>
        <p:nvPicPr>
          <p:cNvPr id="61" name="Google Shape;61;p14"/>
          <p:cNvPicPr preferRelativeResize="0"/>
          <p:nvPr/>
        </p:nvPicPr>
        <p:blipFill>
          <a:blip r:embed="rId4">
            <a:alphaModFix/>
          </a:blip>
          <a:stretch>
            <a:fillRect/>
          </a:stretch>
        </p:blipFill>
        <p:spPr>
          <a:xfrm>
            <a:off x="5087487" y="2674025"/>
            <a:ext cx="3642189" cy="20487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2"/>
          <p:cNvPicPr preferRelativeResize="0"/>
          <p:nvPr/>
        </p:nvPicPr>
        <p:blipFill>
          <a:blip r:embed="rId3">
            <a:alphaModFix/>
          </a:blip>
          <a:stretch>
            <a:fillRect/>
          </a:stretch>
        </p:blipFill>
        <p:spPr>
          <a:xfrm>
            <a:off x="557900" y="446575"/>
            <a:ext cx="8028199" cy="2322350"/>
          </a:xfrm>
          <a:prstGeom prst="rect">
            <a:avLst/>
          </a:prstGeom>
          <a:noFill/>
          <a:ln>
            <a:noFill/>
          </a:ln>
        </p:spPr>
      </p:pic>
      <p:sp>
        <p:nvSpPr>
          <p:cNvPr id="233" name="Google Shape;233;p32"/>
          <p:cNvSpPr txBox="1"/>
          <p:nvPr/>
        </p:nvSpPr>
        <p:spPr>
          <a:xfrm>
            <a:off x="914400" y="3054825"/>
            <a:ext cx="6433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rPr>
              <a:t>Dow did not clean up.</a:t>
            </a:r>
            <a:endParaRPr b="1" sz="2600">
              <a:solidFill>
                <a:schemeClr val="lt1"/>
              </a:solidFill>
            </a:endParaRPr>
          </a:p>
          <a:p>
            <a:pPr indent="0" lvl="0" marL="0" rtl="0" algn="l">
              <a:spcBef>
                <a:spcPts val="0"/>
              </a:spcBef>
              <a:spcAft>
                <a:spcPts val="0"/>
              </a:spcAft>
              <a:buNone/>
            </a:pPr>
            <a:r>
              <a:rPr b="1" lang="en" sz="2600">
                <a:solidFill>
                  <a:schemeClr val="lt1"/>
                </a:solidFill>
              </a:rPr>
              <a:t>Dow did not compensate. </a:t>
            </a:r>
            <a:endParaRPr b="1" sz="2600">
              <a:solidFill>
                <a:schemeClr val="lt1"/>
              </a:solidFill>
            </a:endParaRPr>
          </a:p>
          <a:p>
            <a:pPr indent="0" lvl="0" marL="0" rtl="0" algn="l">
              <a:spcBef>
                <a:spcPts val="0"/>
              </a:spcBef>
              <a:spcAft>
                <a:spcPts val="0"/>
              </a:spcAft>
              <a:buNone/>
            </a:pPr>
            <a:r>
              <a:rPr b="1" lang="en" sz="2600">
                <a:solidFill>
                  <a:schemeClr val="lt1"/>
                </a:solidFill>
              </a:rPr>
              <a:t>Dow did not take accountability.</a:t>
            </a:r>
            <a:endParaRPr b="1" sz="2600">
              <a:solidFill>
                <a:schemeClr val="lt1"/>
              </a:solidFill>
            </a:endParaRPr>
          </a:p>
          <a:p>
            <a:pPr indent="0" lvl="0" marL="0" rtl="0" algn="l">
              <a:spcBef>
                <a:spcPts val="0"/>
              </a:spcBef>
              <a:spcAft>
                <a:spcPts val="0"/>
              </a:spcAft>
              <a:buNone/>
            </a:pPr>
            <a:r>
              <a:rPr b="1" lang="en" sz="2600">
                <a:solidFill>
                  <a:schemeClr val="lt1"/>
                </a:solidFill>
              </a:rPr>
              <a:t>Since, 1984.</a:t>
            </a:r>
            <a:endParaRPr b="1" sz="26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3"/>
          <p:cNvPicPr preferRelativeResize="0"/>
          <p:nvPr/>
        </p:nvPicPr>
        <p:blipFill>
          <a:blip r:embed="rId3">
            <a:alphaModFix/>
          </a:blip>
          <a:stretch>
            <a:fillRect/>
          </a:stretch>
        </p:blipFill>
        <p:spPr>
          <a:xfrm>
            <a:off x="299375" y="399275"/>
            <a:ext cx="5633352" cy="3760149"/>
          </a:xfrm>
          <a:prstGeom prst="rect">
            <a:avLst/>
          </a:prstGeom>
          <a:noFill/>
          <a:ln>
            <a:noFill/>
          </a:ln>
        </p:spPr>
      </p:pic>
      <p:pic>
        <p:nvPicPr>
          <p:cNvPr id="239" name="Google Shape;239;p33"/>
          <p:cNvPicPr preferRelativeResize="0"/>
          <p:nvPr/>
        </p:nvPicPr>
        <p:blipFill rotWithShape="1">
          <a:blip r:embed="rId4">
            <a:alphaModFix/>
          </a:blip>
          <a:srcRect b="2884" l="1044" r="52538" t="3465"/>
          <a:stretch/>
        </p:blipFill>
        <p:spPr>
          <a:xfrm>
            <a:off x="6087450" y="399275"/>
            <a:ext cx="2539474" cy="1848825"/>
          </a:xfrm>
          <a:prstGeom prst="rect">
            <a:avLst/>
          </a:prstGeom>
          <a:noFill/>
          <a:ln>
            <a:noFill/>
          </a:ln>
        </p:spPr>
      </p:pic>
      <p:pic>
        <p:nvPicPr>
          <p:cNvPr id="240" name="Google Shape;240;p33"/>
          <p:cNvPicPr preferRelativeResize="0"/>
          <p:nvPr/>
        </p:nvPicPr>
        <p:blipFill rotWithShape="1">
          <a:blip r:embed="rId4">
            <a:alphaModFix/>
          </a:blip>
          <a:srcRect b="2884" l="51165" r="2418" t="3465"/>
          <a:stretch/>
        </p:blipFill>
        <p:spPr>
          <a:xfrm>
            <a:off x="6087450" y="2381250"/>
            <a:ext cx="2844099" cy="2070575"/>
          </a:xfrm>
          <a:prstGeom prst="rect">
            <a:avLst/>
          </a:prstGeom>
          <a:noFill/>
          <a:ln>
            <a:noFill/>
          </a:ln>
        </p:spPr>
      </p:pic>
      <p:sp>
        <p:nvSpPr>
          <p:cNvPr id="241" name="Google Shape;241;p33"/>
          <p:cNvSpPr txBox="1"/>
          <p:nvPr/>
        </p:nvSpPr>
        <p:spPr>
          <a:xfrm>
            <a:off x="299375" y="4288975"/>
            <a:ext cx="563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G</a:t>
            </a:r>
            <a:r>
              <a:rPr lang="en" sz="1800">
                <a:solidFill>
                  <a:schemeClr val="lt1"/>
                </a:solidFill>
              </a:rPr>
              <a:t>roundwater</a:t>
            </a:r>
            <a:r>
              <a:rPr lang="en" sz="1800">
                <a:solidFill>
                  <a:schemeClr val="lt1"/>
                </a:solidFill>
              </a:rPr>
              <a:t> is heavily c</a:t>
            </a:r>
            <a:r>
              <a:rPr lang="en" sz="1800">
                <a:solidFill>
                  <a:schemeClr val="lt1"/>
                </a:solidFill>
              </a:rPr>
              <a:t>ontaminated</a:t>
            </a:r>
            <a:br>
              <a:rPr lang="en" sz="1800">
                <a:solidFill>
                  <a:schemeClr val="lt1"/>
                </a:solidFill>
              </a:rPr>
            </a:br>
            <a:r>
              <a:rPr lang="en" sz="1800">
                <a:solidFill>
                  <a:schemeClr val="lt1"/>
                </a:solidFill>
              </a:rPr>
              <a:t>It is used for drinking, cooking, farming, for animals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4"/>
          <p:cNvPicPr preferRelativeResize="0"/>
          <p:nvPr/>
        </p:nvPicPr>
        <p:blipFill rotWithShape="1">
          <a:blip r:embed="rId3">
            <a:alphaModFix/>
          </a:blip>
          <a:srcRect b="0" l="26057" r="0" t="0"/>
          <a:stretch/>
        </p:blipFill>
        <p:spPr>
          <a:xfrm>
            <a:off x="914400" y="152400"/>
            <a:ext cx="4273900" cy="3858376"/>
          </a:xfrm>
          <a:prstGeom prst="rect">
            <a:avLst/>
          </a:prstGeom>
          <a:noFill/>
          <a:ln>
            <a:noFill/>
          </a:ln>
        </p:spPr>
      </p:pic>
      <p:pic>
        <p:nvPicPr>
          <p:cNvPr id="247" name="Google Shape;247;p34"/>
          <p:cNvPicPr preferRelativeResize="0"/>
          <p:nvPr/>
        </p:nvPicPr>
        <p:blipFill>
          <a:blip r:embed="rId4">
            <a:alphaModFix/>
          </a:blip>
          <a:stretch>
            <a:fillRect/>
          </a:stretch>
        </p:blipFill>
        <p:spPr>
          <a:xfrm>
            <a:off x="5396400" y="152400"/>
            <a:ext cx="3178404" cy="4838701"/>
          </a:xfrm>
          <a:prstGeom prst="rect">
            <a:avLst/>
          </a:prstGeom>
          <a:noFill/>
          <a:ln>
            <a:noFill/>
          </a:ln>
        </p:spPr>
      </p:pic>
      <p:sp>
        <p:nvSpPr>
          <p:cNvPr id="248" name="Google Shape;248;p34"/>
          <p:cNvSpPr txBox="1"/>
          <p:nvPr/>
        </p:nvSpPr>
        <p:spPr>
          <a:xfrm>
            <a:off x="914400" y="4156925"/>
            <a:ext cx="458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New generation of survivors. </a:t>
            </a:r>
            <a:br>
              <a:rPr lang="en" sz="1800">
                <a:solidFill>
                  <a:schemeClr val="lt1"/>
                </a:solidFill>
              </a:rPr>
            </a:br>
            <a:r>
              <a:rPr lang="en" sz="1800">
                <a:solidFill>
                  <a:schemeClr val="lt1"/>
                </a:solidFill>
              </a:rPr>
              <a:t>Indirect victims of the disaster</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5"/>
          <p:cNvPicPr preferRelativeResize="0"/>
          <p:nvPr/>
        </p:nvPicPr>
        <p:blipFill rotWithShape="1">
          <a:blip r:embed="rId3">
            <a:alphaModFix/>
          </a:blip>
          <a:srcRect b="46374" l="0" r="0" t="0"/>
          <a:stretch/>
        </p:blipFill>
        <p:spPr>
          <a:xfrm>
            <a:off x="947400" y="570081"/>
            <a:ext cx="7249199" cy="1262306"/>
          </a:xfrm>
          <a:prstGeom prst="rect">
            <a:avLst/>
          </a:prstGeom>
          <a:noFill/>
          <a:ln>
            <a:noFill/>
          </a:ln>
        </p:spPr>
      </p:pic>
      <p:sp>
        <p:nvSpPr>
          <p:cNvPr id="254" name="Google Shape;254;p35"/>
          <p:cNvSpPr/>
          <p:nvPr/>
        </p:nvSpPr>
        <p:spPr>
          <a:xfrm>
            <a:off x="5510122" y="1377191"/>
            <a:ext cx="2632200" cy="37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5" name="Google Shape;255;p35"/>
          <p:cNvPicPr preferRelativeResize="0"/>
          <p:nvPr/>
        </p:nvPicPr>
        <p:blipFill>
          <a:blip r:embed="rId4">
            <a:alphaModFix/>
          </a:blip>
          <a:stretch>
            <a:fillRect/>
          </a:stretch>
        </p:blipFill>
        <p:spPr>
          <a:xfrm>
            <a:off x="947400" y="1753088"/>
            <a:ext cx="7249198" cy="2820324"/>
          </a:xfrm>
          <a:prstGeom prst="rect">
            <a:avLst/>
          </a:prstGeom>
          <a:noFill/>
          <a:ln>
            <a:noFill/>
          </a:ln>
        </p:spPr>
      </p:pic>
      <p:cxnSp>
        <p:nvCxnSpPr>
          <p:cNvPr id="256" name="Google Shape;256;p35"/>
          <p:cNvCxnSpPr/>
          <p:nvPr/>
        </p:nvCxnSpPr>
        <p:spPr>
          <a:xfrm>
            <a:off x="2211150" y="3612688"/>
            <a:ext cx="5715000" cy="0"/>
          </a:xfrm>
          <a:prstGeom prst="straightConnector1">
            <a:avLst/>
          </a:prstGeom>
          <a:noFill/>
          <a:ln cap="flat" cmpd="sng" w="19050">
            <a:solidFill>
              <a:srgbClr val="FF0000"/>
            </a:solidFill>
            <a:prstDash val="solid"/>
            <a:round/>
            <a:headEnd len="med" w="med" type="none"/>
            <a:tailEnd len="med" w="med" type="none"/>
          </a:ln>
        </p:spPr>
      </p:cxnSp>
      <p:cxnSp>
        <p:nvCxnSpPr>
          <p:cNvPr id="257" name="Google Shape;257;p35"/>
          <p:cNvCxnSpPr/>
          <p:nvPr/>
        </p:nvCxnSpPr>
        <p:spPr>
          <a:xfrm>
            <a:off x="1133925" y="3918863"/>
            <a:ext cx="5715000" cy="0"/>
          </a:xfrm>
          <a:prstGeom prst="straightConnector1">
            <a:avLst/>
          </a:prstGeom>
          <a:noFill/>
          <a:ln cap="flat" cmpd="sng" w="19050">
            <a:solidFill>
              <a:srgbClr val="FF0000"/>
            </a:solidFill>
            <a:prstDash val="solid"/>
            <a:round/>
            <a:headEnd len="med" w="med" type="none"/>
            <a:tailEnd len="med" w="med" type="none"/>
          </a:ln>
        </p:spPr>
      </p:cxnSp>
      <p:cxnSp>
        <p:nvCxnSpPr>
          <p:cNvPr id="258" name="Google Shape;258;p35"/>
          <p:cNvCxnSpPr/>
          <p:nvPr/>
        </p:nvCxnSpPr>
        <p:spPr>
          <a:xfrm>
            <a:off x="1133925" y="4202338"/>
            <a:ext cx="5715000" cy="0"/>
          </a:xfrm>
          <a:prstGeom prst="straightConnector1">
            <a:avLst/>
          </a:prstGeom>
          <a:noFill/>
          <a:ln cap="flat" cmpd="sng" w="19050">
            <a:solidFill>
              <a:srgbClr val="FF0000"/>
            </a:solidFill>
            <a:prstDash val="solid"/>
            <a:round/>
            <a:headEnd len="med" w="med" type="none"/>
            <a:tailEnd len="med" w="med" type="none"/>
          </a:ln>
        </p:spPr>
      </p:cxnSp>
      <p:cxnSp>
        <p:nvCxnSpPr>
          <p:cNvPr id="259" name="Google Shape;259;p35"/>
          <p:cNvCxnSpPr/>
          <p:nvPr/>
        </p:nvCxnSpPr>
        <p:spPr>
          <a:xfrm>
            <a:off x="1133925" y="4513025"/>
            <a:ext cx="1202100" cy="0"/>
          </a:xfrm>
          <a:prstGeom prst="straightConnector1">
            <a:avLst/>
          </a:prstGeom>
          <a:noFill/>
          <a:ln cap="flat" cmpd="sng" w="19050">
            <a:solidFill>
              <a:srgbClr val="FF0000"/>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6"/>
          <p:cNvSpPr txBox="1"/>
          <p:nvPr/>
        </p:nvSpPr>
        <p:spPr>
          <a:xfrm>
            <a:off x="914400" y="11772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My inquiry</a:t>
            </a:r>
            <a:endParaRPr/>
          </a:p>
        </p:txBody>
      </p:sp>
      <p:sp>
        <p:nvSpPr>
          <p:cNvPr id="265" name="Google Shape;265;p36"/>
          <p:cNvSpPr txBox="1"/>
          <p:nvPr/>
        </p:nvSpPr>
        <p:spPr>
          <a:xfrm>
            <a:off x="914400" y="1786800"/>
            <a:ext cx="4896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rPr>
              <a:t>How can we unfold the </a:t>
            </a:r>
            <a:r>
              <a:rPr b="1" lang="en" sz="3000">
                <a:solidFill>
                  <a:srgbClr val="FF0000"/>
                </a:solidFill>
              </a:rPr>
              <a:t>undocumented impacts </a:t>
            </a:r>
            <a:r>
              <a:rPr b="1" lang="en" sz="3000">
                <a:solidFill>
                  <a:srgbClr val="FFFFFF"/>
                </a:solidFill>
              </a:rPr>
              <a:t>of the ongoing tragedy?  </a:t>
            </a:r>
            <a:endParaRPr b="1"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7"/>
          <p:cNvSpPr txBox="1"/>
          <p:nvPr/>
        </p:nvSpPr>
        <p:spPr>
          <a:xfrm>
            <a:off x="914400" y="567275"/>
            <a:ext cx="4730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After secondary research, </a:t>
            </a:r>
            <a:endParaRPr sz="1800">
              <a:solidFill>
                <a:srgbClr val="FFFFFF"/>
              </a:solidFill>
            </a:endParaRPr>
          </a:p>
          <a:p>
            <a:pPr indent="0" lvl="0" marL="0" rtl="0" algn="l">
              <a:spcBef>
                <a:spcPts val="0"/>
              </a:spcBef>
              <a:spcAft>
                <a:spcPts val="0"/>
              </a:spcAft>
              <a:buNone/>
            </a:pPr>
            <a:r>
              <a:rPr lang="en" sz="1800">
                <a:solidFill>
                  <a:srgbClr val="FFFFFF"/>
                </a:solidFill>
              </a:rPr>
              <a:t>I had conversation with</a:t>
            </a:r>
            <a:endParaRPr sz="1800">
              <a:solidFill>
                <a:srgbClr val="FFFFFF"/>
              </a:solidFill>
            </a:endParaRPr>
          </a:p>
        </p:txBody>
      </p:sp>
      <p:sp>
        <p:nvSpPr>
          <p:cNvPr id="271" name="Google Shape;271;p37"/>
          <p:cNvSpPr txBox="1"/>
          <p:nvPr/>
        </p:nvSpPr>
        <p:spPr>
          <a:xfrm>
            <a:off x="914400" y="3435500"/>
            <a:ext cx="24567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rPr>
              <a:t>Rachna Dhingra</a:t>
            </a:r>
            <a:endParaRPr b="1" sz="2000">
              <a:solidFill>
                <a:srgbClr val="FFFFFF"/>
              </a:solidFill>
            </a:endParaRPr>
          </a:p>
          <a:p>
            <a:pPr indent="0" lvl="0" marL="0" rtl="0" algn="l">
              <a:spcBef>
                <a:spcPts val="0"/>
              </a:spcBef>
              <a:spcAft>
                <a:spcPts val="0"/>
              </a:spcAft>
              <a:buNone/>
            </a:pPr>
            <a:r>
              <a:rPr lang="en" sz="1800">
                <a:solidFill>
                  <a:srgbClr val="FFFFFF"/>
                </a:solidFill>
              </a:rPr>
              <a:t>Social Activist </a:t>
            </a:r>
            <a:endParaRPr sz="1800">
              <a:solidFill>
                <a:srgbClr val="FFFFFF"/>
              </a:solidFill>
            </a:endParaRPr>
          </a:p>
        </p:txBody>
      </p:sp>
      <p:sp>
        <p:nvSpPr>
          <p:cNvPr id="272" name="Google Shape;272;p37"/>
          <p:cNvSpPr txBox="1"/>
          <p:nvPr/>
        </p:nvSpPr>
        <p:spPr>
          <a:xfrm>
            <a:off x="4629225" y="3435500"/>
            <a:ext cx="3066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rPr>
              <a:t>Tulika Bansal</a:t>
            </a:r>
            <a:endParaRPr b="1" sz="2000">
              <a:solidFill>
                <a:srgbClr val="FFFFFF"/>
              </a:solidFill>
            </a:endParaRPr>
          </a:p>
          <a:p>
            <a:pPr indent="0" lvl="0" marL="0" rtl="0" algn="l">
              <a:spcBef>
                <a:spcPts val="0"/>
              </a:spcBef>
              <a:spcAft>
                <a:spcPts val="0"/>
              </a:spcAft>
              <a:buNone/>
            </a:pPr>
            <a:r>
              <a:rPr lang="en" sz="1800">
                <a:solidFill>
                  <a:srgbClr val="FFFFFF"/>
                </a:solidFill>
              </a:rPr>
              <a:t>Human Right Consultant</a:t>
            </a:r>
            <a:endParaRPr sz="1800">
              <a:solidFill>
                <a:srgbClr val="FFFFFF"/>
              </a:solidFill>
            </a:endParaRPr>
          </a:p>
        </p:txBody>
      </p:sp>
      <p:pic>
        <p:nvPicPr>
          <p:cNvPr id="273" name="Google Shape;273;p37"/>
          <p:cNvPicPr preferRelativeResize="0"/>
          <p:nvPr/>
        </p:nvPicPr>
        <p:blipFill rotWithShape="1">
          <a:blip r:embed="rId3">
            <a:alphaModFix/>
          </a:blip>
          <a:srcRect b="0" l="8514" r="7515" t="4780"/>
          <a:stretch/>
        </p:blipFill>
        <p:spPr>
          <a:xfrm>
            <a:off x="4671800" y="1664987"/>
            <a:ext cx="1793275" cy="1707125"/>
          </a:xfrm>
          <a:prstGeom prst="rect">
            <a:avLst/>
          </a:prstGeom>
          <a:noFill/>
          <a:ln>
            <a:noFill/>
          </a:ln>
        </p:spPr>
      </p:pic>
      <p:pic>
        <p:nvPicPr>
          <p:cNvPr id="274" name="Google Shape;274;p37"/>
          <p:cNvPicPr preferRelativeResize="0"/>
          <p:nvPr/>
        </p:nvPicPr>
        <p:blipFill rotWithShape="1">
          <a:blip r:embed="rId4">
            <a:alphaModFix/>
          </a:blip>
          <a:srcRect b="2168" l="11476" r="13857" t="1899"/>
          <a:stretch/>
        </p:blipFill>
        <p:spPr>
          <a:xfrm>
            <a:off x="1015975" y="1621800"/>
            <a:ext cx="1723575" cy="17503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nvSpPr>
        <p:spPr>
          <a:xfrm>
            <a:off x="914400" y="1421650"/>
            <a:ext cx="24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rPr>
              <a:t>Rachna Dhingra</a:t>
            </a:r>
            <a:endParaRPr b="1" sz="1200">
              <a:solidFill>
                <a:srgbClr val="FFFFFF"/>
              </a:solidFill>
            </a:endParaRPr>
          </a:p>
          <a:p>
            <a:pPr indent="0" lvl="0" marL="0" rtl="0" algn="l">
              <a:spcBef>
                <a:spcPts val="0"/>
              </a:spcBef>
              <a:spcAft>
                <a:spcPts val="0"/>
              </a:spcAft>
              <a:buNone/>
            </a:pPr>
            <a:r>
              <a:rPr lang="en" sz="1200">
                <a:solidFill>
                  <a:srgbClr val="FFFFFF"/>
                </a:solidFill>
              </a:rPr>
              <a:t>Social Activist </a:t>
            </a:r>
            <a:endParaRPr sz="1200">
              <a:solidFill>
                <a:srgbClr val="FFFFFF"/>
              </a:solidFill>
            </a:endParaRPr>
          </a:p>
        </p:txBody>
      </p:sp>
      <p:pic>
        <p:nvPicPr>
          <p:cNvPr id="280" name="Google Shape;280;p38"/>
          <p:cNvPicPr preferRelativeResize="0"/>
          <p:nvPr/>
        </p:nvPicPr>
        <p:blipFill rotWithShape="1">
          <a:blip r:embed="rId3">
            <a:alphaModFix/>
          </a:blip>
          <a:srcRect b="2168" l="11476" r="13857" t="1899"/>
          <a:stretch/>
        </p:blipFill>
        <p:spPr>
          <a:xfrm>
            <a:off x="1015975" y="200375"/>
            <a:ext cx="1115800" cy="1133125"/>
          </a:xfrm>
          <a:prstGeom prst="rect">
            <a:avLst/>
          </a:prstGeom>
          <a:noFill/>
          <a:ln>
            <a:noFill/>
          </a:ln>
        </p:spPr>
      </p:pic>
      <p:sp>
        <p:nvSpPr>
          <p:cNvPr id="281" name="Google Shape;281;p38"/>
          <p:cNvSpPr txBox="1"/>
          <p:nvPr/>
        </p:nvSpPr>
        <p:spPr>
          <a:xfrm>
            <a:off x="3011700" y="536075"/>
            <a:ext cx="253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“Corporate </a:t>
            </a:r>
            <a:r>
              <a:rPr lang="en" sz="1800">
                <a:solidFill>
                  <a:srgbClr val="FF0000"/>
                </a:solidFill>
              </a:rPr>
              <a:t>Massacre</a:t>
            </a:r>
            <a:r>
              <a:rPr lang="en" sz="1800">
                <a:solidFill>
                  <a:srgbClr val="FFFFFF"/>
                </a:solidFill>
              </a:rPr>
              <a:t>”</a:t>
            </a:r>
            <a:endParaRPr sz="1800">
              <a:solidFill>
                <a:srgbClr val="FFFFFF"/>
              </a:solidFill>
            </a:endParaRPr>
          </a:p>
        </p:txBody>
      </p:sp>
      <p:sp>
        <p:nvSpPr>
          <p:cNvPr id="282" name="Google Shape;282;p38"/>
          <p:cNvSpPr txBox="1"/>
          <p:nvPr/>
        </p:nvSpPr>
        <p:spPr>
          <a:xfrm>
            <a:off x="3011700" y="1050663"/>
            <a:ext cx="3555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90% of survivors and victims are from </a:t>
            </a:r>
            <a:r>
              <a:rPr lang="en" sz="1800">
                <a:solidFill>
                  <a:srgbClr val="FF0000"/>
                </a:solidFill>
              </a:rPr>
              <a:t>Marginalized communities</a:t>
            </a:r>
            <a:r>
              <a:rPr lang="en" sz="1800">
                <a:solidFill>
                  <a:srgbClr val="FFFFFF"/>
                </a:solidFill>
              </a:rPr>
              <a:t>: </a:t>
            </a:r>
            <a:br>
              <a:rPr lang="en" sz="1800">
                <a:solidFill>
                  <a:srgbClr val="FFFFFF"/>
                </a:solidFill>
              </a:rPr>
            </a:br>
            <a:r>
              <a:rPr lang="en" sz="1800">
                <a:solidFill>
                  <a:srgbClr val="FFFFFF"/>
                </a:solidFill>
              </a:rPr>
              <a:t>Lower caste Hindus and Muslims</a:t>
            </a:r>
            <a:endParaRPr sz="1800">
              <a:solidFill>
                <a:srgbClr val="FFFFFF"/>
              </a:solidFill>
            </a:endParaRPr>
          </a:p>
        </p:txBody>
      </p:sp>
      <p:sp>
        <p:nvSpPr>
          <p:cNvPr id="283" name="Google Shape;283;p38"/>
          <p:cNvSpPr txBox="1"/>
          <p:nvPr/>
        </p:nvSpPr>
        <p:spPr>
          <a:xfrm>
            <a:off x="3011700" y="2243838"/>
            <a:ext cx="355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80% vacancies in health care centres; </a:t>
            </a:r>
            <a:r>
              <a:rPr lang="en" sz="1800">
                <a:solidFill>
                  <a:srgbClr val="FF0000"/>
                </a:solidFill>
              </a:rPr>
              <a:t>inadequate facilities</a:t>
            </a:r>
            <a:endParaRPr sz="1800">
              <a:solidFill>
                <a:srgbClr val="FF0000"/>
              </a:solidFill>
            </a:endParaRPr>
          </a:p>
        </p:txBody>
      </p:sp>
      <p:sp>
        <p:nvSpPr>
          <p:cNvPr id="284" name="Google Shape;284;p38"/>
          <p:cNvSpPr txBox="1"/>
          <p:nvPr/>
        </p:nvSpPr>
        <p:spPr>
          <a:xfrm>
            <a:off x="3011700" y="3116388"/>
            <a:ext cx="355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Extensive advocacy efforts</a:t>
            </a:r>
            <a:r>
              <a:rPr lang="en" sz="1800">
                <a:solidFill>
                  <a:srgbClr val="FFFFFF"/>
                </a:solidFill>
              </a:rPr>
              <a:t> to provide clean drinking water</a:t>
            </a:r>
            <a:endParaRPr sz="1800">
              <a:solidFill>
                <a:srgbClr val="FFFFFF"/>
              </a:solidFill>
            </a:endParaRPr>
          </a:p>
        </p:txBody>
      </p:sp>
      <p:sp>
        <p:nvSpPr>
          <p:cNvPr id="285" name="Google Shape;285;p38"/>
          <p:cNvSpPr txBox="1"/>
          <p:nvPr/>
        </p:nvSpPr>
        <p:spPr>
          <a:xfrm>
            <a:off x="3011700" y="3988938"/>
            <a:ext cx="355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Forced evictions and </a:t>
            </a:r>
            <a:r>
              <a:rPr lang="en" sz="1800">
                <a:solidFill>
                  <a:srgbClr val="FF0000"/>
                </a:solidFill>
              </a:rPr>
              <a:t>power dominance</a:t>
            </a:r>
            <a:endParaRPr sz="18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nvSpPr>
        <p:spPr>
          <a:xfrm>
            <a:off x="914400" y="1421650"/>
            <a:ext cx="24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FFFF"/>
                </a:solidFill>
              </a:rPr>
              <a:t>Tulika Bansal</a:t>
            </a:r>
            <a:endParaRPr b="1" sz="1200">
              <a:solidFill>
                <a:srgbClr val="FFFFFF"/>
              </a:solidFill>
            </a:endParaRPr>
          </a:p>
          <a:p>
            <a:pPr indent="0" lvl="0" marL="0" rtl="0" algn="l">
              <a:spcBef>
                <a:spcPts val="0"/>
              </a:spcBef>
              <a:spcAft>
                <a:spcPts val="0"/>
              </a:spcAft>
              <a:buClr>
                <a:srgbClr val="000000"/>
              </a:buClr>
              <a:buSzPts val="1100"/>
              <a:buFont typeface="Arial"/>
              <a:buNone/>
            </a:pPr>
            <a:r>
              <a:rPr lang="en" sz="1200">
                <a:solidFill>
                  <a:srgbClr val="FFFFFF"/>
                </a:solidFill>
              </a:rPr>
              <a:t>Human Right Consultant</a:t>
            </a:r>
            <a:endParaRPr b="1" sz="1200">
              <a:solidFill>
                <a:srgbClr val="FFFFFF"/>
              </a:solidFill>
            </a:endParaRPr>
          </a:p>
        </p:txBody>
      </p:sp>
      <p:pic>
        <p:nvPicPr>
          <p:cNvPr id="291" name="Google Shape;291;p39"/>
          <p:cNvPicPr preferRelativeResize="0"/>
          <p:nvPr/>
        </p:nvPicPr>
        <p:blipFill rotWithShape="1">
          <a:blip r:embed="rId3">
            <a:alphaModFix/>
          </a:blip>
          <a:srcRect b="2168" l="11476" r="13857" t="1899"/>
          <a:stretch/>
        </p:blipFill>
        <p:spPr>
          <a:xfrm>
            <a:off x="1015975" y="200375"/>
            <a:ext cx="1115800" cy="1133125"/>
          </a:xfrm>
          <a:prstGeom prst="rect">
            <a:avLst/>
          </a:prstGeom>
          <a:noFill/>
          <a:ln>
            <a:noFill/>
          </a:ln>
        </p:spPr>
      </p:pic>
      <p:sp>
        <p:nvSpPr>
          <p:cNvPr id="292" name="Google Shape;292;p39"/>
          <p:cNvSpPr txBox="1"/>
          <p:nvPr/>
        </p:nvSpPr>
        <p:spPr>
          <a:xfrm>
            <a:off x="3011700" y="1211638"/>
            <a:ext cx="2530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Right to</a:t>
            </a:r>
            <a:r>
              <a:rPr b="1" lang="en" sz="2100">
                <a:solidFill>
                  <a:srgbClr val="FFFFFF"/>
                </a:solidFill>
              </a:rPr>
              <a:t> </a:t>
            </a:r>
            <a:r>
              <a:rPr b="1" lang="en" sz="2100">
                <a:solidFill>
                  <a:srgbClr val="FF0000"/>
                </a:solidFill>
              </a:rPr>
              <a:t>life</a:t>
            </a:r>
            <a:endParaRPr b="1" sz="2100">
              <a:solidFill>
                <a:srgbClr val="FF0000"/>
              </a:solidFill>
            </a:endParaRPr>
          </a:p>
        </p:txBody>
      </p:sp>
      <p:sp>
        <p:nvSpPr>
          <p:cNvPr id="293" name="Google Shape;293;p39"/>
          <p:cNvSpPr txBox="1"/>
          <p:nvPr/>
        </p:nvSpPr>
        <p:spPr>
          <a:xfrm>
            <a:off x="3011700" y="1935538"/>
            <a:ext cx="3555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Right to </a:t>
            </a:r>
            <a:r>
              <a:rPr b="1" lang="en" sz="2100">
                <a:solidFill>
                  <a:srgbClr val="FF0000"/>
                </a:solidFill>
              </a:rPr>
              <a:t>information</a:t>
            </a:r>
            <a:endParaRPr b="1" sz="2100">
              <a:solidFill>
                <a:srgbClr val="FF0000"/>
              </a:solidFill>
            </a:endParaRPr>
          </a:p>
        </p:txBody>
      </p:sp>
      <p:sp>
        <p:nvSpPr>
          <p:cNvPr id="294" name="Google Shape;294;p39"/>
          <p:cNvSpPr txBox="1"/>
          <p:nvPr/>
        </p:nvSpPr>
        <p:spPr>
          <a:xfrm>
            <a:off x="3011700" y="2679388"/>
            <a:ext cx="3555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Right to </a:t>
            </a:r>
            <a:r>
              <a:rPr b="1" lang="en" sz="2100">
                <a:solidFill>
                  <a:srgbClr val="FF0000"/>
                </a:solidFill>
              </a:rPr>
              <a:t>education</a:t>
            </a:r>
            <a:endParaRPr b="1" sz="2100">
              <a:solidFill>
                <a:srgbClr val="FF0000"/>
              </a:solidFill>
            </a:endParaRPr>
          </a:p>
        </p:txBody>
      </p:sp>
      <p:sp>
        <p:nvSpPr>
          <p:cNvPr id="295" name="Google Shape;295;p39"/>
          <p:cNvSpPr txBox="1"/>
          <p:nvPr/>
        </p:nvSpPr>
        <p:spPr>
          <a:xfrm>
            <a:off x="3011700" y="3464050"/>
            <a:ext cx="3555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Right to </a:t>
            </a:r>
            <a:r>
              <a:rPr b="1" lang="en" sz="2100">
                <a:solidFill>
                  <a:srgbClr val="FF0000"/>
                </a:solidFill>
              </a:rPr>
              <a:t>healthcare</a:t>
            </a:r>
            <a:endParaRPr b="1" sz="2100">
              <a:solidFill>
                <a:srgbClr val="FF0000"/>
              </a:solidFill>
            </a:endParaRPr>
          </a:p>
        </p:txBody>
      </p:sp>
      <p:sp>
        <p:nvSpPr>
          <p:cNvPr id="296" name="Google Shape;296;p39"/>
          <p:cNvSpPr txBox="1"/>
          <p:nvPr/>
        </p:nvSpPr>
        <p:spPr>
          <a:xfrm>
            <a:off x="3011700" y="4167088"/>
            <a:ext cx="3555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Right to </a:t>
            </a:r>
            <a:r>
              <a:rPr b="1" lang="en" sz="2100">
                <a:solidFill>
                  <a:srgbClr val="FF0000"/>
                </a:solidFill>
              </a:rPr>
              <a:t>employment</a:t>
            </a:r>
            <a:endParaRPr b="1" sz="2100">
              <a:solidFill>
                <a:srgbClr val="FF0000"/>
              </a:solidFill>
            </a:endParaRPr>
          </a:p>
        </p:txBody>
      </p:sp>
      <p:pic>
        <p:nvPicPr>
          <p:cNvPr id="297" name="Google Shape;297;p39"/>
          <p:cNvPicPr preferRelativeResize="0"/>
          <p:nvPr/>
        </p:nvPicPr>
        <p:blipFill rotWithShape="1">
          <a:blip r:embed="rId4">
            <a:alphaModFix/>
          </a:blip>
          <a:srcRect b="0" l="8514" r="7515" t="4780"/>
          <a:stretch/>
        </p:blipFill>
        <p:spPr>
          <a:xfrm>
            <a:off x="978712" y="236663"/>
            <a:ext cx="1190349" cy="1133125"/>
          </a:xfrm>
          <a:prstGeom prst="rect">
            <a:avLst/>
          </a:prstGeom>
          <a:noFill/>
          <a:ln>
            <a:noFill/>
          </a:ln>
        </p:spPr>
      </p:pic>
      <p:sp>
        <p:nvSpPr>
          <p:cNvPr id="298" name="Google Shape;298;p39"/>
          <p:cNvSpPr txBox="1"/>
          <p:nvPr/>
        </p:nvSpPr>
        <p:spPr>
          <a:xfrm>
            <a:off x="3011700" y="468500"/>
            <a:ext cx="485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rPr>
              <a:t>Rights that have been violated and continue to be violated in Bhopal:</a:t>
            </a:r>
            <a:endParaRPr sz="16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0"/>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1"/>
          <p:cNvPicPr preferRelativeResize="0"/>
          <p:nvPr/>
        </p:nvPicPr>
        <p:blipFill>
          <a:blip r:embed="rId3">
            <a:alphaModFix/>
          </a:blip>
          <a:stretch>
            <a:fillRect/>
          </a:stretch>
        </p:blipFill>
        <p:spPr>
          <a:xfrm>
            <a:off x="997187" y="189113"/>
            <a:ext cx="7149624" cy="4765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914400" y="1894500"/>
            <a:ext cx="36291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While tech was advancing, </a:t>
            </a:r>
            <a:endParaRPr sz="1800">
              <a:solidFill>
                <a:srgbClr val="FFFFFF"/>
              </a:solidFill>
            </a:endParaRPr>
          </a:p>
          <a:p>
            <a:pPr indent="0" lvl="0" marL="0" rtl="0" algn="l">
              <a:spcBef>
                <a:spcPts val="0"/>
              </a:spcBef>
              <a:spcAft>
                <a:spcPts val="0"/>
              </a:spcAft>
              <a:buNone/>
            </a:pPr>
            <a:r>
              <a:rPr lang="en" sz="1800">
                <a:solidFill>
                  <a:srgbClr val="FFFFFF"/>
                </a:solidFill>
              </a:rPr>
              <a:t>The same year, </a:t>
            </a:r>
            <a:r>
              <a:rPr b="1" lang="en" sz="2000">
                <a:solidFill>
                  <a:srgbClr val="FF0000"/>
                </a:solidFill>
              </a:rPr>
              <a:t>world’s worst industrial disaster</a:t>
            </a:r>
            <a:r>
              <a:rPr lang="en" sz="2000">
                <a:solidFill>
                  <a:srgbClr val="FFFFFF"/>
                </a:solidFill>
              </a:rPr>
              <a:t> </a:t>
            </a:r>
            <a:r>
              <a:rPr lang="en" sz="1800">
                <a:solidFill>
                  <a:srgbClr val="FFFFFF"/>
                </a:solidFill>
              </a:rPr>
              <a:t>took place in Bhopal, India.</a:t>
            </a:r>
            <a:endParaRPr b="1" sz="7900">
              <a:solidFill>
                <a:srgbClr val="FFFFFF"/>
              </a:solidFill>
            </a:endParaRPr>
          </a:p>
        </p:txBody>
      </p:sp>
      <p:pic>
        <p:nvPicPr>
          <p:cNvPr id="67" name="Google Shape;67;p15"/>
          <p:cNvPicPr preferRelativeResize="0"/>
          <p:nvPr/>
        </p:nvPicPr>
        <p:blipFill rotWithShape="1">
          <a:blip r:embed="rId3">
            <a:alphaModFix/>
          </a:blip>
          <a:srcRect b="0" l="19753" r="15796" t="0"/>
          <a:stretch/>
        </p:blipFill>
        <p:spPr>
          <a:xfrm>
            <a:off x="5137725" y="1018512"/>
            <a:ext cx="3559350" cy="3106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txBox="1"/>
          <p:nvPr/>
        </p:nvSpPr>
        <p:spPr>
          <a:xfrm>
            <a:off x="914400" y="1648200"/>
            <a:ext cx="4730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It is not just a Tragedy,</a:t>
            </a:r>
            <a:endParaRPr sz="1800">
              <a:solidFill>
                <a:srgbClr val="FFFFFF"/>
              </a:solidFill>
            </a:endParaRPr>
          </a:p>
          <a:p>
            <a:pPr indent="0" lvl="0" marL="0" rtl="0" algn="l">
              <a:spcBef>
                <a:spcPts val="0"/>
              </a:spcBef>
              <a:spcAft>
                <a:spcPts val="0"/>
              </a:spcAft>
              <a:buNone/>
            </a:pPr>
            <a:r>
              <a:rPr b="1" lang="en" sz="4500">
                <a:solidFill>
                  <a:srgbClr val="FF0000"/>
                </a:solidFill>
              </a:rPr>
              <a:t>Bhopal’s Emergency.</a:t>
            </a:r>
            <a:endParaRPr b="1" sz="450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3"/>
          <p:cNvSpPr txBox="1"/>
          <p:nvPr/>
        </p:nvSpPr>
        <p:spPr>
          <a:xfrm>
            <a:off x="914400" y="395988"/>
            <a:ext cx="12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July 2024</a:t>
            </a:r>
            <a:endParaRPr>
              <a:solidFill>
                <a:srgbClr val="FF0000"/>
              </a:solidFill>
            </a:endParaRPr>
          </a:p>
        </p:txBody>
      </p:sp>
      <p:sp>
        <p:nvSpPr>
          <p:cNvPr id="319" name="Google Shape;319;p43"/>
          <p:cNvSpPr txBox="1"/>
          <p:nvPr/>
        </p:nvSpPr>
        <p:spPr>
          <a:xfrm>
            <a:off x="914400" y="740000"/>
            <a:ext cx="7182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Visit</a:t>
            </a:r>
            <a:r>
              <a:rPr lang="en" sz="1800">
                <a:solidFill>
                  <a:schemeClr val="lt1"/>
                </a:solidFill>
              </a:rPr>
              <a:t>ing</a:t>
            </a:r>
            <a:r>
              <a:rPr lang="en" sz="1800">
                <a:solidFill>
                  <a:schemeClr val="lt1"/>
                </a:solidFill>
              </a:rPr>
              <a:t> the community </a:t>
            </a:r>
            <a:br>
              <a:rPr lang="en" sz="1800">
                <a:solidFill>
                  <a:schemeClr val="lt1"/>
                </a:solidFill>
              </a:rPr>
            </a:br>
            <a:endParaRPr sz="1800">
              <a:solidFill>
                <a:schemeClr val="lt1"/>
              </a:solidFill>
            </a:endParaRPr>
          </a:p>
          <a:p>
            <a:pPr indent="0" lvl="0" marL="0" rtl="0" algn="l">
              <a:spcBef>
                <a:spcPts val="0"/>
              </a:spcBef>
              <a:spcAft>
                <a:spcPts val="0"/>
              </a:spcAft>
              <a:buNone/>
            </a:pPr>
            <a:r>
              <a:rPr lang="en" sz="1800">
                <a:solidFill>
                  <a:schemeClr val="lt1"/>
                </a:solidFill>
              </a:rPr>
              <a:t>Volunteering</a:t>
            </a:r>
            <a:r>
              <a:rPr lang="en" sz="1800">
                <a:solidFill>
                  <a:schemeClr val="lt1"/>
                </a:solidFill>
              </a:rPr>
              <a:t> in </a:t>
            </a:r>
            <a:r>
              <a:rPr lang="en" sz="1800">
                <a:solidFill>
                  <a:schemeClr val="lt1"/>
                </a:solidFill>
              </a:rPr>
              <a:t>Sambhavna</a:t>
            </a:r>
            <a:r>
              <a:rPr lang="en" sz="1800">
                <a:solidFill>
                  <a:schemeClr val="lt1"/>
                </a:solidFill>
              </a:rPr>
              <a:t> Trust Clinic</a:t>
            </a:r>
            <a:br>
              <a:rPr lang="en" sz="1800">
                <a:solidFill>
                  <a:schemeClr val="lt1"/>
                </a:solidFill>
              </a:rPr>
            </a:br>
            <a:br>
              <a:rPr lang="en" sz="1800">
                <a:solidFill>
                  <a:schemeClr val="lt1"/>
                </a:solidFill>
              </a:rPr>
            </a:br>
            <a:r>
              <a:rPr lang="en" sz="1800">
                <a:solidFill>
                  <a:schemeClr val="lt1"/>
                </a:solidFill>
              </a:rPr>
              <a:t>Creating </a:t>
            </a:r>
            <a:r>
              <a:rPr lang="en" sz="1800">
                <a:solidFill>
                  <a:schemeClr val="lt1"/>
                </a:solidFill>
              </a:rPr>
              <a:t>a qualitative research tool to understand the perspective and conditions of the survivors and victims on Tragedy</a:t>
            </a:r>
            <a:endParaRPr sz="1800">
              <a:solidFill>
                <a:schemeClr val="lt1"/>
              </a:solidFill>
            </a:endParaRPr>
          </a:p>
        </p:txBody>
      </p:sp>
      <p:sp>
        <p:nvSpPr>
          <p:cNvPr id="320" name="Google Shape;320;p43"/>
          <p:cNvSpPr txBox="1"/>
          <p:nvPr/>
        </p:nvSpPr>
        <p:spPr>
          <a:xfrm>
            <a:off x="914400" y="3427313"/>
            <a:ext cx="5848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Hosting the survivor community at The New School</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Preparing for Exhibition for 40th Anniversary of Bhopal Gas Tragedy</a:t>
            </a:r>
            <a:endParaRPr sz="1800">
              <a:solidFill>
                <a:schemeClr val="lt1"/>
              </a:solidFill>
            </a:endParaRPr>
          </a:p>
        </p:txBody>
      </p:sp>
      <p:sp>
        <p:nvSpPr>
          <p:cNvPr id="321" name="Google Shape;321;p43"/>
          <p:cNvSpPr txBox="1"/>
          <p:nvPr/>
        </p:nvSpPr>
        <p:spPr>
          <a:xfrm>
            <a:off x="914400" y="3027125"/>
            <a:ext cx="218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Later August</a:t>
            </a:r>
            <a:r>
              <a:rPr lang="en">
                <a:solidFill>
                  <a:srgbClr val="FF0000"/>
                </a:solidFill>
              </a:rPr>
              <a:t> 2024</a:t>
            </a:r>
            <a:endParaRPr>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nvSpPr>
        <p:spPr>
          <a:xfrm>
            <a:off x="914400" y="2263950"/>
            <a:ext cx="677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known as </a:t>
            </a:r>
            <a:r>
              <a:rPr b="1" lang="en" sz="2800">
                <a:solidFill>
                  <a:srgbClr val="FF0000"/>
                </a:solidFill>
              </a:rPr>
              <a:t>The Bhopal Gas Tragedy…</a:t>
            </a:r>
            <a:endParaRPr b="1" sz="28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title="Bhopal's Emergency.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nvSpPr>
        <p:spPr>
          <a:xfrm>
            <a:off x="8107575" y="4490375"/>
            <a:ext cx="1678200" cy="5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a:t>
            </a:r>
            <a:endParaRPr b="1" sz="1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a:off x="647700" y="481013"/>
            <a:ext cx="7848600" cy="4181475"/>
          </a:xfrm>
          <a:prstGeom prst="rect">
            <a:avLst/>
          </a:prstGeom>
          <a:noFill/>
          <a:ln>
            <a:noFill/>
          </a:ln>
        </p:spPr>
      </p:pic>
      <p:sp>
        <p:nvSpPr>
          <p:cNvPr id="88" name="Google Shape;88;p19"/>
          <p:cNvSpPr txBox="1"/>
          <p:nvPr/>
        </p:nvSpPr>
        <p:spPr>
          <a:xfrm>
            <a:off x="3074400" y="2866925"/>
            <a:ext cx="365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1800">
              <a:solidFill>
                <a:schemeClr val="dk2"/>
              </a:solidFill>
            </a:endParaRPr>
          </a:p>
        </p:txBody>
      </p:sp>
      <p:sp>
        <p:nvSpPr>
          <p:cNvPr id="89" name="Google Shape;89;p19"/>
          <p:cNvSpPr txBox="1"/>
          <p:nvPr/>
        </p:nvSpPr>
        <p:spPr>
          <a:xfrm>
            <a:off x="914400" y="3900700"/>
            <a:ext cx="7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1984</a:t>
            </a:r>
            <a:endParaRPr b="1" sz="1800">
              <a:solidFill>
                <a:schemeClr val="dk1"/>
              </a:solidFill>
            </a:endParaRPr>
          </a:p>
        </p:txBody>
      </p:sp>
      <p:sp>
        <p:nvSpPr>
          <p:cNvPr id="90" name="Google Shape;90;p19"/>
          <p:cNvSpPr txBox="1"/>
          <p:nvPr/>
        </p:nvSpPr>
        <p:spPr>
          <a:xfrm>
            <a:off x="5185950" y="3900700"/>
            <a:ext cx="7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2022</a:t>
            </a:r>
            <a:endParaRPr b="1"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nvSpPr>
        <p:spPr>
          <a:xfrm>
            <a:off x="914400" y="1555800"/>
            <a:ext cx="3734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But, what about </a:t>
            </a:r>
            <a:r>
              <a:rPr b="1" lang="en" sz="5100">
                <a:solidFill>
                  <a:schemeClr val="lt1"/>
                </a:solidFill>
              </a:rPr>
              <a:t>Bhopal Tragedy? </a:t>
            </a:r>
            <a:endParaRPr b="1" sz="5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4495013" y="1327075"/>
            <a:ext cx="4425524" cy="2489351"/>
          </a:xfrm>
          <a:prstGeom prst="rect">
            <a:avLst/>
          </a:prstGeom>
          <a:noFill/>
          <a:ln>
            <a:noFill/>
          </a:ln>
        </p:spPr>
      </p:pic>
      <p:pic>
        <p:nvPicPr>
          <p:cNvPr id="101" name="Google Shape;101;p21"/>
          <p:cNvPicPr preferRelativeResize="0"/>
          <p:nvPr/>
        </p:nvPicPr>
        <p:blipFill>
          <a:blip r:embed="rId4">
            <a:alphaModFix/>
          </a:blip>
          <a:stretch>
            <a:fillRect/>
          </a:stretch>
        </p:blipFill>
        <p:spPr>
          <a:xfrm>
            <a:off x="223463" y="1413238"/>
            <a:ext cx="4119150" cy="2317022"/>
          </a:xfrm>
          <a:prstGeom prst="rect">
            <a:avLst/>
          </a:prstGeom>
          <a:noFill/>
          <a:ln>
            <a:noFill/>
          </a:ln>
        </p:spPr>
      </p:pic>
      <p:sp>
        <p:nvSpPr>
          <p:cNvPr id="102" name="Google Shape;102;p21"/>
          <p:cNvSpPr txBox="1"/>
          <p:nvPr/>
        </p:nvSpPr>
        <p:spPr>
          <a:xfrm>
            <a:off x="223475" y="3900700"/>
            <a:ext cx="7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rPr>
              <a:t>1984</a:t>
            </a:r>
            <a:endParaRPr b="1" sz="1800">
              <a:solidFill>
                <a:schemeClr val="lt1"/>
              </a:solidFill>
            </a:endParaRPr>
          </a:p>
        </p:txBody>
      </p:sp>
      <p:sp>
        <p:nvSpPr>
          <p:cNvPr id="103" name="Google Shape;103;p21"/>
          <p:cNvSpPr txBox="1"/>
          <p:nvPr/>
        </p:nvSpPr>
        <p:spPr>
          <a:xfrm>
            <a:off x="4495025" y="3900700"/>
            <a:ext cx="7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2022</a:t>
            </a:r>
            <a:endParaRPr b="1" sz="1800">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