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embeddedFontLst>
    <p:embeddedFont>
      <p:font typeface="Garamond"/>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Garamond-regular.fntdata"/><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Garamond-italic.fntdata"/><Relationship Id="rId47" Type="http://schemas.openxmlformats.org/officeDocument/2006/relationships/font" Target="fonts/Garamond-bold.fntdata"/><Relationship Id="rId49" Type="http://schemas.openxmlformats.org/officeDocument/2006/relationships/font" Target="fonts/Garamond-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83fabe6277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83fabe627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8c6a3bc1c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8c6a3bc1c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8b39b5c972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8b39b5c972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8b39b5c972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8b39b5c972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8b39b5c972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8b39b5c972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8b39b5c972_1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8b39b5c972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8b39b5c972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8b39b5c972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e168ad01a0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e168ad01a0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8b39b5c972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8b39b5c972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8b39b5c972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8b39b5c972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e168ad01a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e168ad01a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8b43d50e9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8b43d50e9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8b47d92dd4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8b47d92dd4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8b47d92dd4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8b47d92dd4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8b47d92dd4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8b47d92dd4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8c4a5892e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8c4a5892e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8c4a5892ef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8c4a5892ef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8c4a5892ef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8c4a5892ef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e168ad01a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e168ad01a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e168ad01a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e168ad01a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e168ad01a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e168ad01a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8c4a5892ef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8c4a5892ef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8b43d50e96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8b43d50e96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e168ad01a0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e168ad01a0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8c4a5892ef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8c4a5892ef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8c4a5892ef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8c4a5892ef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8c4a5892ef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8c4a5892ef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8c4a5892ef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8c4a5892ef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8c4a5892ef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8c4a5892ef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e168ad01a0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e168ad01a0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e168ad01a0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e168ad01a0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e168ad01a0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e168ad01a0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e168ad01a0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e168ad01a0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8c4a5892ef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8c4a5892ef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8c4a5892ef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8c4a5892ef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8b43d50e96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8b43d50e96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8b39b5c972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8b39b5c972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8b39b5c97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8b39b5c97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8b39b5c972_1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8b39b5c972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8c4a5892ef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8c4a5892ef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7.jpg"/><Relationship Id="rId5" Type="http://schemas.openxmlformats.org/officeDocument/2006/relationships/image" Target="../media/image14.png"/><Relationship Id="rId6"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3" name="Shape 53"/>
        <p:cNvGrpSpPr/>
        <p:nvPr/>
      </p:nvGrpSpPr>
      <p:grpSpPr>
        <a:xfrm>
          <a:off x="0" y="0"/>
          <a:ext cx="0" cy="0"/>
          <a:chOff x="0" y="0"/>
          <a:chExt cx="0" cy="0"/>
        </a:xfrm>
      </p:grpSpPr>
      <p:sp>
        <p:nvSpPr>
          <p:cNvPr id="54" name="Google Shape;54;p13"/>
          <p:cNvSpPr txBox="1"/>
          <p:nvPr/>
        </p:nvSpPr>
        <p:spPr>
          <a:xfrm>
            <a:off x="6900" y="1537525"/>
            <a:ext cx="91440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Garamond"/>
                <a:ea typeface="Garamond"/>
                <a:cs typeface="Garamond"/>
                <a:sym typeface="Garamond"/>
              </a:rPr>
              <a:t>Who cares for the environment? </a:t>
            </a:r>
            <a:endParaRPr sz="3200">
              <a:latin typeface="Garamond"/>
              <a:ea typeface="Garamond"/>
              <a:cs typeface="Garamond"/>
              <a:sym typeface="Garamond"/>
            </a:endParaRPr>
          </a:p>
          <a:p>
            <a:pPr indent="0" lvl="0" marL="0" rtl="0" algn="ctr">
              <a:spcBef>
                <a:spcPts val="0"/>
              </a:spcBef>
              <a:spcAft>
                <a:spcPts val="0"/>
              </a:spcAft>
              <a:buNone/>
            </a:pPr>
            <a:r>
              <a:rPr lang="en" sz="3200">
                <a:latin typeface="Garamond"/>
                <a:ea typeface="Garamond"/>
                <a:cs typeface="Garamond"/>
                <a:sym typeface="Garamond"/>
              </a:rPr>
              <a:t>Recycling and Composting in Bogotá</a:t>
            </a:r>
            <a:endParaRPr sz="3200">
              <a:latin typeface="Garamond"/>
              <a:ea typeface="Garamond"/>
              <a:cs typeface="Garamond"/>
              <a:sym typeface="Garamond"/>
            </a:endParaRPr>
          </a:p>
        </p:txBody>
      </p:sp>
      <p:sp>
        <p:nvSpPr>
          <p:cNvPr id="55" name="Google Shape;55;p13"/>
          <p:cNvSpPr txBox="1"/>
          <p:nvPr/>
        </p:nvSpPr>
        <p:spPr>
          <a:xfrm>
            <a:off x="0" y="2758857"/>
            <a:ext cx="9144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999999"/>
                </a:solidFill>
                <a:latin typeface="Garamond"/>
                <a:ea typeface="Garamond"/>
                <a:cs typeface="Garamond"/>
                <a:sym typeface="Garamond"/>
              </a:rPr>
              <a:t>Carlos J. Celis</a:t>
            </a:r>
            <a:endParaRPr sz="1600">
              <a:solidFill>
                <a:srgbClr val="999999"/>
              </a:solidFill>
            </a:endParaRPr>
          </a:p>
        </p:txBody>
      </p:sp>
      <p:pic>
        <p:nvPicPr>
          <p:cNvPr id="56" name="Google Shape;56;p13"/>
          <p:cNvPicPr preferRelativeResize="0"/>
          <p:nvPr/>
        </p:nvPicPr>
        <p:blipFill>
          <a:blip r:embed="rId3">
            <a:alphaModFix/>
          </a:blip>
          <a:stretch>
            <a:fillRect/>
          </a:stretch>
        </p:blipFill>
        <p:spPr>
          <a:xfrm>
            <a:off x="0" y="4712401"/>
            <a:ext cx="1757281" cy="431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2"/>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1 – Research question | </a:t>
            </a:r>
            <a:r>
              <a:rPr lang="en" sz="1200">
                <a:latin typeface="Garamond"/>
                <a:ea typeface="Garamond"/>
                <a:cs typeface="Garamond"/>
                <a:sym typeface="Garamond"/>
              </a:rPr>
              <a:t>Who cares for… </a:t>
            </a:r>
            <a:endParaRPr b="1" sz="1200">
              <a:latin typeface="Garamond"/>
              <a:ea typeface="Garamond"/>
              <a:cs typeface="Garamond"/>
              <a:sym typeface="Garamond"/>
            </a:endParaRPr>
          </a:p>
        </p:txBody>
      </p:sp>
      <p:sp>
        <p:nvSpPr>
          <p:cNvPr id="140" name="Google Shape;140;p22"/>
          <p:cNvSpPr txBox="1"/>
          <p:nvPr/>
        </p:nvSpPr>
        <p:spPr>
          <a:xfrm>
            <a:off x="6900" y="2244300"/>
            <a:ext cx="91440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Garamond"/>
                <a:ea typeface="Garamond"/>
                <a:cs typeface="Garamond"/>
                <a:sym typeface="Garamond"/>
              </a:rPr>
              <a:t>Who cares for the environment in Bogotá? </a:t>
            </a:r>
            <a:endParaRPr sz="3200">
              <a:latin typeface="Garamond"/>
              <a:ea typeface="Garamond"/>
              <a:cs typeface="Garamond"/>
              <a:sym typeface="Garamond"/>
            </a:endParaRPr>
          </a:p>
        </p:txBody>
      </p:sp>
      <p:pic>
        <p:nvPicPr>
          <p:cNvPr id="141" name="Google Shape;141;p22"/>
          <p:cNvPicPr preferRelativeResize="0"/>
          <p:nvPr/>
        </p:nvPicPr>
        <p:blipFill>
          <a:blip r:embed="rId3">
            <a:alphaModFix/>
          </a:blip>
          <a:stretch>
            <a:fillRect/>
          </a:stretch>
        </p:blipFill>
        <p:spPr>
          <a:xfrm>
            <a:off x="0" y="4712401"/>
            <a:ext cx="1757281" cy="431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3"/>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1 – Research question | </a:t>
            </a:r>
            <a:r>
              <a:rPr lang="en" sz="1200">
                <a:latin typeface="Garamond"/>
                <a:ea typeface="Garamond"/>
                <a:cs typeface="Garamond"/>
                <a:sym typeface="Garamond"/>
              </a:rPr>
              <a:t>Justification</a:t>
            </a:r>
            <a:endParaRPr b="1" sz="1200">
              <a:latin typeface="Garamond"/>
              <a:ea typeface="Garamond"/>
              <a:cs typeface="Garamond"/>
              <a:sym typeface="Garamond"/>
            </a:endParaRPr>
          </a:p>
        </p:txBody>
      </p:sp>
      <p:sp>
        <p:nvSpPr>
          <p:cNvPr id="147" name="Google Shape;147;p23"/>
          <p:cNvSpPr txBox="1"/>
          <p:nvPr/>
        </p:nvSpPr>
        <p:spPr>
          <a:xfrm>
            <a:off x="6900" y="2244300"/>
            <a:ext cx="91440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Garamond"/>
                <a:ea typeface="Garamond"/>
                <a:cs typeface="Garamond"/>
                <a:sym typeface="Garamond"/>
              </a:rPr>
              <a:t>30,500 informal waste pickers </a:t>
            </a:r>
            <a:r>
              <a:rPr baseline="30000" lang="en" sz="3200">
                <a:latin typeface="Garamond"/>
                <a:ea typeface="Garamond"/>
                <a:cs typeface="Garamond"/>
                <a:sym typeface="Garamond"/>
              </a:rPr>
              <a:t>2</a:t>
            </a:r>
            <a:endParaRPr baseline="30000" sz="3200">
              <a:latin typeface="Garamond"/>
              <a:ea typeface="Garamond"/>
              <a:cs typeface="Garamond"/>
              <a:sym typeface="Garamond"/>
            </a:endParaRPr>
          </a:p>
        </p:txBody>
      </p:sp>
      <p:sp>
        <p:nvSpPr>
          <p:cNvPr id="148" name="Google Shape;148;p23"/>
          <p:cNvSpPr txBox="1"/>
          <p:nvPr/>
        </p:nvSpPr>
        <p:spPr>
          <a:xfrm>
            <a:off x="3571350" y="2899200"/>
            <a:ext cx="2001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Garamond"/>
                <a:ea typeface="Garamond"/>
                <a:cs typeface="Garamond"/>
                <a:sym typeface="Garamond"/>
              </a:rPr>
              <a:t>Care crisis</a:t>
            </a:r>
            <a:endParaRPr sz="1200">
              <a:latin typeface="Garamond"/>
              <a:ea typeface="Garamond"/>
              <a:cs typeface="Garamond"/>
              <a:sym typeface="Garamond"/>
            </a:endParaRPr>
          </a:p>
        </p:txBody>
      </p:sp>
      <p:cxnSp>
        <p:nvCxnSpPr>
          <p:cNvPr id="149" name="Google Shape;149;p23"/>
          <p:cNvCxnSpPr/>
          <p:nvPr/>
        </p:nvCxnSpPr>
        <p:spPr>
          <a:xfrm>
            <a:off x="2164950" y="2937175"/>
            <a:ext cx="4888500" cy="0"/>
          </a:xfrm>
          <a:prstGeom prst="straightConnector1">
            <a:avLst/>
          </a:prstGeom>
          <a:noFill/>
          <a:ln cap="flat" cmpd="sng" w="9525">
            <a:solidFill>
              <a:srgbClr val="000000"/>
            </a:solidFill>
            <a:prstDash val="dot"/>
            <a:round/>
            <a:headEnd len="med" w="med" type="none"/>
            <a:tailEnd len="med" w="med" type="none"/>
          </a:ln>
        </p:spPr>
      </p:cxnSp>
      <p:sp>
        <p:nvSpPr>
          <p:cNvPr id="150" name="Google Shape;150;p23"/>
          <p:cNvSpPr txBox="1"/>
          <p:nvPr/>
        </p:nvSpPr>
        <p:spPr>
          <a:xfrm>
            <a:off x="0" y="43402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aseline="30000" lang="en" sz="1200">
                <a:solidFill>
                  <a:srgbClr val="999999"/>
                </a:solidFill>
                <a:latin typeface="Garamond"/>
                <a:ea typeface="Garamond"/>
                <a:cs typeface="Garamond"/>
                <a:sym typeface="Garamond"/>
              </a:rPr>
              <a:t>2</a:t>
            </a:r>
            <a:r>
              <a:rPr baseline="30000" lang="en" sz="1200">
                <a:solidFill>
                  <a:srgbClr val="999999"/>
                </a:solidFill>
                <a:latin typeface="Garamond"/>
                <a:ea typeface="Garamond"/>
                <a:cs typeface="Garamond"/>
                <a:sym typeface="Garamond"/>
              </a:rPr>
              <a:t> </a:t>
            </a:r>
            <a:r>
              <a:rPr lang="en" sz="1200">
                <a:solidFill>
                  <a:srgbClr val="999999"/>
                </a:solidFill>
                <a:latin typeface="Garamond"/>
                <a:ea typeface="Garamond"/>
                <a:cs typeface="Garamond"/>
                <a:sym typeface="Garamond"/>
              </a:rPr>
              <a:t>Florez (2022).</a:t>
            </a:r>
            <a:endParaRPr sz="1200">
              <a:solidFill>
                <a:srgbClr val="999999"/>
              </a:solidFill>
              <a:latin typeface="Garamond"/>
              <a:ea typeface="Garamond"/>
              <a:cs typeface="Garamond"/>
              <a:sym typeface="Garamond"/>
            </a:endParaRPr>
          </a:p>
        </p:txBody>
      </p:sp>
      <p:pic>
        <p:nvPicPr>
          <p:cNvPr id="151" name="Google Shape;151;p23"/>
          <p:cNvPicPr preferRelativeResize="0"/>
          <p:nvPr/>
        </p:nvPicPr>
        <p:blipFill>
          <a:blip r:embed="rId3">
            <a:alphaModFix/>
          </a:blip>
          <a:stretch>
            <a:fillRect/>
          </a:stretch>
        </p:blipFill>
        <p:spPr>
          <a:xfrm>
            <a:off x="0" y="4712401"/>
            <a:ext cx="1757281" cy="431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4"/>
          <p:cNvPicPr preferRelativeResize="0"/>
          <p:nvPr/>
        </p:nvPicPr>
        <p:blipFill rotWithShape="1">
          <a:blip r:embed="rId3">
            <a:alphaModFix/>
          </a:blip>
          <a:srcRect b="0" l="0" r="0" t="15282"/>
          <a:stretch/>
        </p:blipFill>
        <p:spPr>
          <a:xfrm>
            <a:off x="0" y="0"/>
            <a:ext cx="9144003" cy="51629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5"/>
          <p:cNvPicPr preferRelativeResize="0"/>
          <p:nvPr/>
        </p:nvPicPr>
        <p:blipFill rotWithShape="1">
          <a:blip r:embed="rId3">
            <a:alphaModFix/>
          </a:blip>
          <a:srcRect b="0" l="0" r="0" t="15604"/>
          <a:stretch/>
        </p:blipFill>
        <p:spPr>
          <a:xfrm>
            <a:off x="0" y="0"/>
            <a:ext cx="9144003"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6"/>
          <p:cNvPicPr preferRelativeResize="0"/>
          <p:nvPr/>
        </p:nvPicPr>
        <p:blipFill rotWithShape="1">
          <a:blip r:embed="rId3">
            <a:alphaModFix/>
          </a:blip>
          <a:srcRect b="15604" l="0" r="0" t="0"/>
          <a:stretch/>
        </p:blipFill>
        <p:spPr>
          <a:xfrm>
            <a:off x="0" y="0"/>
            <a:ext cx="9144003"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7"/>
          <p:cNvPicPr preferRelativeResize="0"/>
          <p:nvPr/>
        </p:nvPicPr>
        <p:blipFill rotWithShape="1">
          <a:blip r:embed="rId3">
            <a:alphaModFix/>
          </a:blip>
          <a:srcRect b="15604" l="0" r="0" t="0"/>
          <a:stretch/>
        </p:blipFill>
        <p:spPr>
          <a:xfrm>
            <a:off x="0" y="0"/>
            <a:ext cx="9144003"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8"/>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1 – Research question | </a:t>
            </a:r>
            <a:r>
              <a:rPr lang="en" sz="1200">
                <a:latin typeface="Garamond"/>
                <a:ea typeface="Garamond"/>
                <a:cs typeface="Garamond"/>
                <a:sym typeface="Garamond"/>
              </a:rPr>
              <a:t>Who cares for… </a:t>
            </a:r>
            <a:endParaRPr b="1" sz="1200">
              <a:latin typeface="Garamond"/>
              <a:ea typeface="Garamond"/>
              <a:cs typeface="Garamond"/>
              <a:sym typeface="Garamond"/>
            </a:endParaRPr>
          </a:p>
        </p:txBody>
      </p:sp>
      <p:sp>
        <p:nvSpPr>
          <p:cNvPr id="177" name="Google Shape;177;p28"/>
          <p:cNvSpPr txBox="1"/>
          <p:nvPr/>
        </p:nvSpPr>
        <p:spPr>
          <a:xfrm>
            <a:off x="6900" y="2244300"/>
            <a:ext cx="91440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Garamond"/>
                <a:ea typeface="Garamond"/>
                <a:cs typeface="Garamond"/>
                <a:sym typeface="Garamond"/>
              </a:rPr>
              <a:t>Who </a:t>
            </a:r>
            <a:r>
              <a:rPr lang="en" sz="3200">
                <a:highlight>
                  <a:schemeClr val="accent6"/>
                </a:highlight>
                <a:latin typeface="Garamond"/>
                <a:ea typeface="Garamond"/>
                <a:cs typeface="Garamond"/>
                <a:sym typeface="Garamond"/>
              </a:rPr>
              <a:t>cares</a:t>
            </a:r>
            <a:r>
              <a:rPr lang="en" sz="3200">
                <a:latin typeface="Garamond"/>
                <a:ea typeface="Garamond"/>
                <a:cs typeface="Garamond"/>
                <a:sym typeface="Garamond"/>
              </a:rPr>
              <a:t> for the environment in Bogotá? </a:t>
            </a:r>
            <a:endParaRPr sz="3200">
              <a:latin typeface="Garamond"/>
              <a:ea typeface="Garamond"/>
              <a:cs typeface="Garamond"/>
              <a:sym typeface="Garamond"/>
            </a:endParaRPr>
          </a:p>
        </p:txBody>
      </p:sp>
      <p:sp>
        <p:nvSpPr>
          <p:cNvPr id="178" name="Google Shape;178;p28"/>
          <p:cNvSpPr txBox="1"/>
          <p:nvPr/>
        </p:nvSpPr>
        <p:spPr>
          <a:xfrm>
            <a:off x="1498300" y="2899200"/>
            <a:ext cx="2001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Garamond"/>
                <a:ea typeface="Garamond"/>
                <a:cs typeface="Garamond"/>
                <a:sym typeface="Garamond"/>
              </a:rPr>
              <a:t>The care crisis</a:t>
            </a:r>
            <a:endParaRPr sz="1200">
              <a:latin typeface="Garamond"/>
              <a:ea typeface="Garamond"/>
              <a:cs typeface="Garamond"/>
              <a:sym typeface="Garamond"/>
            </a:endParaRPr>
          </a:p>
        </p:txBody>
      </p:sp>
      <p:cxnSp>
        <p:nvCxnSpPr>
          <p:cNvPr id="179" name="Google Shape;179;p28"/>
          <p:cNvCxnSpPr/>
          <p:nvPr/>
        </p:nvCxnSpPr>
        <p:spPr>
          <a:xfrm>
            <a:off x="2116700" y="2937175"/>
            <a:ext cx="758400" cy="0"/>
          </a:xfrm>
          <a:prstGeom prst="straightConnector1">
            <a:avLst/>
          </a:prstGeom>
          <a:noFill/>
          <a:ln cap="flat" cmpd="sng" w="9525">
            <a:solidFill>
              <a:srgbClr val="000000"/>
            </a:solidFill>
            <a:prstDash val="dot"/>
            <a:round/>
            <a:headEnd len="med" w="med" type="none"/>
            <a:tailEnd len="med" w="med" type="none"/>
          </a:ln>
        </p:spPr>
      </p:cxnSp>
      <p:pic>
        <p:nvPicPr>
          <p:cNvPr id="180" name="Google Shape;180;p28"/>
          <p:cNvPicPr preferRelativeResize="0"/>
          <p:nvPr/>
        </p:nvPicPr>
        <p:blipFill>
          <a:blip r:embed="rId3">
            <a:alphaModFix/>
          </a:blip>
          <a:stretch>
            <a:fillRect/>
          </a:stretch>
        </p:blipFill>
        <p:spPr>
          <a:xfrm>
            <a:off x="0" y="4712401"/>
            <a:ext cx="1757281" cy="431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9"/>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1 – Research question | </a:t>
            </a:r>
            <a:r>
              <a:rPr lang="en" sz="1200">
                <a:latin typeface="Garamond"/>
                <a:ea typeface="Garamond"/>
                <a:cs typeface="Garamond"/>
                <a:sym typeface="Garamond"/>
              </a:rPr>
              <a:t>Justification</a:t>
            </a:r>
            <a:endParaRPr b="1" sz="1200">
              <a:latin typeface="Garamond"/>
              <a:ea typeface="Garamond"/>
              <a:cs typeface="Garamond"/>
              <a:sym typeface="Garamond"/>
            </a:endParaRPr>
          </a:p>
        </p:txBody>
      </p:sp>
      <p:sp>
        <p:nvSpPr>
          <p:cNvPr id="186" name="Google Shape;186;p29"/>
          <p:cNvSpPr txBox="1"/>
          <p:nvPr/>
        </p:nvSpPr>
        <p:spPr>
          <a:xfrm>
            <a:off x="2065800" y="1485875"/>
            <a:ext cx="50124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Garamond"/>
                <a:ea typeface="Garamond"/>
                <a:cs typeface="Garamond"/>
                <a:sym typeface="Garamond"/>
              </a:rPr>
              <a:t>“The majority do not have personal protection elements to carry out their work, they are not affiliated with the social security system that protects them against the various contingencies that may arise, and sometimes they must work much more than 8 hours a day”</a:t>
            </a:r>
            <a:r>
              <a:rPr baseline="30000" lang="en" sz="1600">
                <a:latin typeface="Garamond"/>
                <a:ea typeface="Garamond"/>
                <a:cs typeface="Garamond"/>
                <a:sym typeface="Garamond"/>
              </a:rPr>
              <a:t> 3</a:t>
            </a:r>
            <a:endParaRPr baseline="30000" sz="1600">
              <a:latin typeface="Garamond"/>
              <a:ea typeface="Garamond"/>
              <a:cs typeface="Garamond"/>
              <a:sym typeface="Garamond"/>
            </a:endParaRPr>
          </a:p>
        </p:txBody>
      </p:sp>
      <p:sp>
        <p:nvSpPr>
          <p:cNvPr id="187" name="Google Shape;187;p29"/>
          <p:cNvSpPr txBox="1"/>
          <p:nvPr/>
        </p:nvSpPr>
        <p:spPr>
          <a:xfrm>
            <a:off x="3571350" y="2899200"/>
            <a:ext cx="2001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Garamond"/>
                <a:ea typeface="Garamond"/>
                <a:cs typeface="Garamond"/>
                <a:sym typeface="Garamond"/>
              </a:rPr>
              <a:t>Care crisis</a:t>
            </a:r>
            <a:endParaRPr sz="1200">
              <a:latin typeface="Garamond"/>
              <a:ea typeface="Garamond"/>
              <a:cs typeface="Garamond"/>
              <a:sym typeface="Garamond"/>
            </a:endParaRPr>
          </a:p>
        </p:txBody>
      </p:sp>
      <p:cxnSp>
        <p:nvCxnSpPr>
          <p:cNvPr id="188" name="Google Shape;188;p29"/>
          <p:cNvCxnSpPr/>
          <p:nvPr/>
        </p:nvCxnSpPr>
        <p:spPr>
          <a:xfrm>
            <a:off x="2164950" y="2937175"/>
            <a:ext cx="4888500" cy="0"/>
          </a:xfrm>
          <a:prstGeom prst="straightConnector1">
            <a:avLst/>
          </a:prstGeom>
          <a:noFill/>
          <a:ln cap="flat" cmpd="sng" w="9525">
            <a:solidFill>
              <a:srgbClr val="000000"/>
            </a:solidFill>
            <a:prstDash val="dot"/>
            <a:round/>
            <a:headEnd len="med" w="med" type="none"/>
            <a:tailEnd len="med" w="med" type="none"/>
          </a:ln>
        </p:spPr>
      </p:cxnSp>
      <p:sp>
        <p:nvSpPr>
          <p:cNvPr id="189" name="Google Shape;189;p29"/>
          <p:cNvSpPr txBox="1"/>
          <p:nvPr/>
        </p:nvSpPr>
        <p:spPr>
          <a:xfrm>
            <a:off x="0" y="43402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aseline="30000" lang="en" sz="1200">
                <a:solidFill>
                  <a:srgbClr val="999999"/>
                </a:solidFill>
                <a:latin typeface="Garamond"/>
                <a:ea typeface="Garamond"/>
                <a:cs typeface="Garamond"/>
                <a:sym typeface="Garamond"/>
              </a:rPr>
              <a:t>3</a:t>
            </a:r>
            <a:r>
              <a:rPr baseline="30000" lang="en" sz="1200">
                <a:solidFill>
                  <a:srgbClr val="999999"/>
                </a:solidFill>
                <a:latin typeface="Garamond"/>
                <a:ea typeface="Garamond"/>
                <a:cs typeface="Garamond"/>
                <a:sym typeface="Garamond"/>
              </a:rPr>
              <a:t> </a:t>
            </a:r>
            <a:r>
              <a:rPr lang="en" sz="1200">
                <a:solidFill>
                  <a:srgbClr val="999999"/>
                </a:solidFill>
                <a:latin typeface="Garamond"/>
                <a:ea typeface="Garamond"/>
                <a:cs typeface="Garamond"/>
                <a:sym typeface="Garamond"/>
              </a:rPr>
              <a:t>Orduz</a:t>
            </a:r>
            <a:r>
              <a:rPr lang="en" sz="1200">
                <a:solidFill>
                  <a:srgbClr val="999999"/>
                </a:solidFill>
                <a:latin typeface="Garamond"/>
                <a:ea typeface="Garamond"/>
                <a:cs typeface="Garamond"/>
                <a:sym typeface="Garamond"/>
              </a:rPr>
              <a:t> (2022). </a:t>
            </a:r>
            <a:endParaRPr sz="1200">
              <a:solidFill>
                <a:srgbClr val="999999"/>
              </a:solidFill>
              <a:latin typeface="Garamond"/>
              <a:ea typeface="Garamond"/>
              <a:cs typeface="Garamond"/>
              <a:sym typeface="Garamond"/>
            </a:endParaRPr>
          </a:p>
        </p:txBody>
      </p:sp>
      <p:pic>
        <p:nvPicPr>
          <p:cNvPr id="190" name="Google Shape;190;p29"/>
          <p:cNvPicPr preferRelativeResize="0"/>
          <p:nvPr/>
        </p:nvPicPr>
        <p:blipFill>
          <a:blip r:embed="rId3">
            <a:alphaModFix/>
          </a:blip>
          <a:stretch>
            <a:fillRect/>
          </a:stretch>
        </p:blipFill>
        <p:spPr>
          <a:xfrm>
            <a:off x="0" y="4712401"/>
            <a:ext cx="1757281" cy="431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0"/>
          <p:cNvSpPr txBox="1"/>
          <p:nvPr/>
        </p:nvSpPr>
        <p:spPr>
          <a:xfrm>
            <a:off x="2065800" y="1737600"/>
            <a:ext cx="50124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Garamond"/>
                <a:ea typeface="Garamond"/>
                <a:cs typeface="Garamond"/>
                <a:sym typeface="Garamond"/>
              </a:rPr>
              <a:t>(1)</a:t>
            </a:r>
            <a:r>
              <a:rPr lang="en" sz="1600">
                <a:latin typeface="Garamond"/>
                <a:ea typeface="Garamond"/>
                <a:cs typeface="Garamond"/>
                <a:sym typeface="Garamond"/>
              </a:rPr>
              <a:t> increasing demand for care </a:t>
            </a:r>
            <a:r>
              <a:rPr baseline="30000" lang="en" sz="1600">
                <a:latin typeface="Garamond"/>
                <a:ea typeface="Garamond"/>
                <a:cs typeface="Garamond"/>
                <a:sym typeface="Garamond"/>
              </a:rPr>
              <a:t>4</a:t>
            </a:r>
            <a:r>
              <a:rPr lang="en" sz="1600">
                <a:latin typeface="Garamond"/>
                <a:ea typeface="Garamond"/>
                <a:cs typeface="Garamond"/>
                <a:sym typeface="Garamond"/>
              </a:rPr>
              <a:t> </a:t>
            </a:r>
            <a:r>
              <a:rPr b="1" lang="en" sz="1600">
                <a:latin typeface="Garamond"/>
                <a:ea typeface="Garamond"/>
                <a:cs typeface="Garamond"/>
                <a:sym typeface="Garamond"/>
              </a:rPr>
              <a:t>(2)</a:t>
            </a:r>
            <a:r>
              <a:rPr lang="en" sz="1600">
                <a:latin typeface="Garamond"/>
                <a:ea typeface="Garamond"/>
                <a:cs typeface="Garamond"/>
                <a:sym typeface="Garamond"/>
              </a:rPr>
              <a:t> a global economic model that systematically “free-rides” </a:t>
            </a:r>
            <a:r>
              <a:rPr baseline="30000" lang="en" sz="1600">
                <a:latin typeface="Garamond"/>
                <a:ea typeface="Garamond"/>
                <a:cs typeface="Garamond"/>
                <a:sym typeface="Garamond"/>
              </a:rPr>
              <a:t>5</a:t>
            </a:r>
            <a:r>
              <a:rPr lang="en" sz="1600">
                <a:latin typeface="Garamond"/>
                <a:ea typeface="Garamond"/>
                <a:cs typeface="Garamond"/>
                <a:sym typeface="Garamond"/>
              </a:rPr>
              <a:t> care labor or underpays it </a:t>
            </a:r>
            <a:r>
              <a:rPr baseline="30000" lang="en" sz="1600">
                <a:latin typeface="Garamond"/>
                <a:ea typeface="Garamond"/>
                <a:cs typeface="Garamond"/>
                <a:sym typeface="Garamond"/>
              </a:rPr>
              <a:t>6</a:t>
            </a:r>
            <a:r>
              <a:rPr lang="en" sz="1600">
                <a:latin typeface="Garamond"/>
                <a:ea typeface="Garamond"/>
                <a:cs typeface="Garamond"/>
                <a:sym typeface="Garamond"/>
              </a:rPr>
              <a:t>; </a:t>
            </a:r>
            <a:r>
              <a:rPr b="1" lang="en" sz="1600">
                <a:latin typeface="Garamond"/>
                <a:ea typeface="Garamond"/>
                <a:cs typeface="Garamond"/>
                <a:sym typeface="Garamond"/>
              </a:rPr>
              <a:t>(3) </a:t>
            </a:r>
            <a:r>
              <a:rPr lang="en" sz="1600">
                <a:latin typeface="Garamond"/>
                <a:ea typeface="Garamond"/>
                <a:cs typeface="Garamond"/>
                <a:sym typeface="Garamond"/>
              </a:rPr>
              <a:t>enormous inequities in terms of who assumes this type of labor. </a:t>
            </a:r>
            <a:r>
              <a:rPr baseline="30000" lang="en" sz="1600">
                <a:latin typeface="Garamond"/>
                <a:ea typeface="Garamond"/>
                <a:cs typeface="Garamond"/>
                <a:sym typeface="Garamond"/>
              </a:rPr>
              <a:t>7</a:t>
            </a:r>
            <a:r>
              <a:rPr lang="en" sz="1600">
                <a:latin typeface="Garamond"/>
                <a:ea typeface="Garamond"/>
                <a:cs typeface="Garamond"/>
                <a:sym typeface="Garamond"/>
              </a:rPr>
              <a:t> </a:t>
            </a:r>
            <a:endParaRPr baseline="30000" sz="1600">
              <a:latin typeface="Garamond"/>
              <a:ea typeface="Garamond"/>
              <a:cs typeface="Garamond"/>
              <a:sym typeface="Garamond"/>
            </a:endParaRPr>
          </a:p>
        </p:txBody>
      </p:sp>
      <p:sp>
        <p:nvSpPr>
          <p:cNvPr id="196" name="Google Shape;196;p30"/>
          <p:cNvSpPr txBox="1"/>
          <p:nvPr/>
        </p:nvSpPr>
        <p:spPr>
          <a:xfrm>
            <a:off x="3571350" y="2899200"/>
            <a:ext cx="2001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Garamond"/>
                <a:ea typeface="Garamond"/>
                <a:cs typeface="Garamond"/>
                <a:sym typeface="Garamond"/>
              </a:rPr>
              <a:t>Care crisis</a:t>
            </a:r>
            <a:endParaRPr sz="1200">
              <a:latin typeface="Garamond"/>
              <a:ea typeface="Garamond"/>
              <a:cs typeface="Garamond"/>
              <a:sym typeface="Garamond"/>
            </a:endParaRPr>
          </a:p>
        </p:txBody>
      </p:sp>
      <p:cxnSp>
        <p:nvCxnSpPr>
          <p:cNvPr id="197" name="Google Shape;197;p30"/>
          <p:cNvCxnSpPr/>
          <p:nvPr/>
        </p:nvCxnSpPr>
        <p:spPr>
          <a:xfrm>
            <a:off x="2164950" y="2937175"/>
            <a:ext cx="4888500" cy="0"/>
          </a:xfrm>
          <a:prstGeom prst="straightConnector1">
            <a:avLst/>
          </a:prstGeom>
          <a:noFill/>
          <a:ln cap="flat" cmpd="sng" w="9525">
            <a:solidFill>
              <a:srgbClr val="000000"/>
            </a:solidFill>
            <a:prstDash val="dot"/>
            <a:round/>
            <a:headEnd len="med" w="med" type="none"/>
            <a:tailEnd len="med" w="med" type="none"/>
          </a:ln>
        </p:spPr>
      </p:cxnSp>
      <p:sp>
        <p:nvSpPr>
          <p:cNvPr id="198" name="Google Shape;198;p30"/>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1 – Research question | </a:t>
            </a:r>
            <a:r>
              <a:rPr lang="en" sz="1200">
                <a:latin typeface="Garamond"/>
                <a:ea typeface="Garamond"/>
                <a:cs typeface="Garamond"/>
                <a:sym typeface="Garamond"/>
              </a:rPr>
              <a:t>Justification</a:t>
            </a:r>
            <a:endParaRPr b="1" sz="1200">
              <a:latin typeface="Garamond"/>
              <a:ea typeface="Garamond"/>
              <a:cs typeface="Garamond"/>
              <a:sym typeface="Garamond"/>
            </a:endParaRPr>
          </a:p>
        </p:txBody>
      </p:sp>
      <p:sp>
        <p:nvSpPr>
          <p:cNvPr id="199" name="Google Shape;199;p30"/>
          <p:cNvSpPr txBox="1"/>
          <p:nvPr/>
        </p:nvSpPr>
        <p:spPr>
          <a:xfrm>
            <a:off x="0" y="43402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aseline="30000" lang="en" sz="1200">
                <a:solidFill>
                  <a:srgbClr val="999999"/>
                </a:solidFill>
                <a:latin typeface="Garamond"/>
                <a:ea typeface="Garamond"/>
                <a:cs typeface="Garamond"/>
                <a:sym typeface="Garamond"/>
              </a:rPr>
              <a:t>4</a:t>
            </a:r>
            <a:r>
              <a:rPr baseline="30000" lang="en" sz="1200">
                <a:solidFill>
                  <a:srgbClr val="999999"/>
                </a:solidFill>
                <a:latin typeface="Garamond"/>
                <a:ea typeface="Garamond"/>
                <a:cs typeface="Garamond"/>
                <a:sym typeface="Garamond"/>
              </a:rPr>
              <a:t> </a:t>
            </a:r>
            <a:r>
              <a:rPr lang="en" sz="1200">
                <a:solidFill>
                  <a:srgbClr val="999999"/>
                </a:solidFill>
                <a:latin typeface="Garamond"/>
                <a:ea typeface="Garamond"/>
                <a:cs typeface="Garamond"/>
                <a:sym typeface="Garamond"/>
              </a:rPr>
              <a:t>Dowling</a:t>
            </a:r>
            <a:r>
              <a:rPr lang="en" sz="1200">
                <a:solidFill>
                  <a:srgbClr val="999999"/>
                </a:solidFill>
                <a:latin typeface="Garamond"/>
                <a:ea typeface="Garamond"/>
                <a:cs typeface="Garamond"/>
                <a:sym typeface="Garamond"/>
              </a:rPr>
              <a:t> (2020), </a:t>
            </a:r>
            <a:r>
              <a:rPr baseline="30000" lang="en" sz="1200">
                <a:solidFill>
                  <a:srgbClr val="999999"/>
                </a:solidFill>
                <a:latin typeface="Garamond"/>
                <a:ea typeface="Garamond"/>
                <a:cs typeface="Garamond"/>
                <a:sym typeface="Garamond"/>
              </a:rPr>
              <a:t>5 </a:t>
            </a:r>
            <a:r>
              <a:rPr lang="en" sz="1200">
                <a:solidFill>
                  <a:srgbClr val="999999"/>
                </a:solidFill>
                <a:latin typeface="Garamond"/>
                <a:ea typeface="Garamond"/>
                <a:cs typeface="Garamond"/>
                <a:sym typeface="Garamond"/>
              </a:rPr>
              <a:t>Fraser (2016), </a:t>
            </a:r>
            <a:r>
              <a:rPr baseline="30000" lang="en" sz="1200">
                <a:solidFill>
                  <a:srgbClr val="999999"/>
                </a:solidFill>
                <a:latin typeface="Garamond"/>
                <a:ea typeface="Garamond"/>
                <a:cs typeface="Garamond"/>
                <a:sym typeface="Garamond"/>
              </a:rPr>
              <a:t>6 </a:t>
            </a:r>
            <a:r>
              <a:rPr lang="en" sz="1200">
                <a:solidFill>
                  <a:srgbClr val="999999"/>
                </a:solidFill>
                <a:latin typeface="Garamond"/>
                <a:ea typeface="Garamond"/>
                <a:cs typeface="Garamond"/>
                <a:sym typeface="Garamond"/>
              </a:rPr>
              <a:t>Folbre &amp; Smith (2017),  </a:t>
            </a:r>
            <a:r>
              <a:rPr baseline="30000" lang="en" sz="1200">
                <a:solidFill>
                  <a:srgbClr val="999999"/>
                </a:solidFill>
                <a:latin typeface="Garamond"/>
                <a:ea typeface="Garamond"/>
                <a:cs typeface="Garamond"/>
                <a:sym typeface="Garamond"/>
              </a:rPr>
              <a:t>7 </a:t>
            </a:r>
            <a:r>
              <a:rPr lang="en" sz="1200">
                <a:solidFill>
                  <a:srgbClr val="999999"/>
                </a:solidFill>
                <a:latin typeface="Garamond"/>
                <a:ea typeface="Garamond"/>
                <a:cs typeface="Garamond"/>
                <a:sym typeface="Garamond"/>
              </a:rPr>
              <a:t>Federici (2012).</a:t>
            </a:r>
            <a:endParaRPr sz="1200">
              <a:solidFill>
                <a:srgbClr val="999999"/>
              </a:solidFill>
              <a:latin typeface="Garamond"/>
              <a:ea typeface="Garamond"/>
              <a:cs typeface="Garamond"/>
              <a:sym typeface="Garamond"/>
            </a:endParaRPr>
          </a:p>
        </p:txBody>
      </p:sp>
      <p:pic>
        <p:nvPicPr>
          <p:cNvPr id="200" name="Google Shape;200;p30"/>
          <p:cNvPicPr preferRelativeResize="0"/>
          <p:nvPr/>
        </p:nvPicPr>
        <p:blipFill>
          <a:blip r:embed="rId3">
            <a:alphaModFix/>
          </a:blip>
          <a:stretch>
            <a:fillRect/>
          </a:stretch>
        </p:blipFill>
        <p:spPr>
          <a:xfrm>
            <a:off x="0" y="4712401"/>
            <a:ext cx="1757281" cy="431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1"/>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1 – Research question | </a:t>
            </a:r>
            <a:r>
              <a:rPr lang="en" sz="1200">
                <a:latin typeface="Garamond"/>
                <a:ea typeface="Garamond"/>
                <a:cs typeface="Garamond"/>
                <a:sym typeface="Garamond"/>
              </a:rPr>
              <a:t>Who cares for… </a:t>
            </a:r>
            <a:endParaRPr b="1" sz="1200">
              <a:latin typeface="Garamond"/>
              <a:ea typeface="Garamond"/>
              <a:cs typeface="Garamond"/>
              <a:sym typeface="Garamond"/>
            </a:endParaRPr>
          </a:p>
        </p:txBody>
      </p:sp>
      <p:sp>
        <p:nvSpPr>
          <p:cNvPr id="206" name="Google Shape;206;p31"/>
          <p:cNvSpPr txBox="1"/>
          <p:nvPr/>
        </p:nvSpPr>
        <p:spPr>
          <a:xfrm>
            <a:off x="526625" y="2459375"/>
            <a:ext cx="23946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Garamond"/>
                <a:ea typeface="Garamond"/>
                <a:cs typeface="Garamond"/>
                <a:sym typeface="Garamond"/>
              </a:rPr>
              <a:t>Consume</a:t>
            </a:r>
            <a:endParaRPr sz="3200">
              <a:latin typeface="Garamond"/>
              <a:ea typeface="Garamond"/>
              <a:cs typeface="Garamond"/>
              <a:sym typeface="Garamond"/>
            </a:endParaRPr>
          </a:p>
        </p:txBody>
      </p:sp>
      <p:pic>
        <p:nvPicPr>
          <p:cNvPr id="207" name="Google Shape;207;p31"/>
          <p:cNvPicPr preferRelativeResize="0"/>
          <p:nvPr/>
        </p:nvPicPr>
        <p:blipFill>
          <a:blip r:embed="rId3">
            <a:alphaModFix/>
          </a:blip>
          <a:stretch>
            <a:fillRect/>
          </a:stretch>
        </p:blipFill>
        <p:spPr>
          <a:xfrm>
            <a:off x="0" y="4712401"/>
            <a:ext cx="1757281" cy="431100"/>
          </a:xfrm>
          <a:prstGeom prst="rect">
            <a:avLst/>
          </a:prstGeom>
          <a:noFill/>
          <a:ln>
            <a:noFill/>
          </a:ln>
        </p:spPr>
      </p:pic>
      <p:sp>
        <p:nvSpPr>
          <p:cNvPr id="208" name="Google Shape;208;p31"/>
          <p:cNvSpPr txBox="1"/>
          <p:nvPr/>
        </p:nvSpPr>
        <p:spPr>
          <a:xfrm>
            <a:off x="3538999" y="1580475"/>
            <a:ext cx="18465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Garamond"/>
                <a:ea typeface="Garamond"/>
                <a:cs typeface="Garamond"/>
                <a:sym typeface="Garamond"/>
              </a:rPr>
              <a:t>Waste</a:t>
            </a:r>
            <a:endParaRPr sz="3200">
              <a:latin typeface="Garamond"/>
              <a:ea typeface="Garamond"/>
              <a:cs typeface="Garamond"/>
              <a:sym typeface="Garamond"/>
            </a:endParaRPr>
          </a:p>
        </p:txBody>
      </p:sp>
      <p:sp>
        <p:nvSpPr>
          <p:cNvPr id="209" name="Google Shape;209;p31"/>
          <p:cNvSpPr txBox="1"/>
          <p:nvPr/>
        </p:nvSpPr>
        <p:spPr>
          <a:xfrm>
            <a:off x="3539075" y="3365125"/>
            <a:ext cx="18465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highlight>
                  <a:srgbClr val="EEFF41"/>
                </a:highlight>
                <a:latin typeface="Garamond"/>
                <a:ea typeface="Garamond"/>
                <a:cs typeface="Garamond"/>
                <a:sym typeface="Garamond"/>
              </a:rPr>
              <a:t>Recycle I</a:t>
            </a:r>
            <a:endParaRPr sz="3200">
              <a:highlight>
                <a:srgbClr val="EEFF41"/>
              </a:highlight>
              <a:latin typeface="Garamond"/>
              <a:ea typeface="Garamond"/>
              <a:cs typeface="Garamond"/>
              <a:sym typeface="Garamond"/>
            </a:endParaRPr>
          </a:p>
          <a:p>
            <a:pPr indent="0" lvl="0" marL="0" rtl="0" algn="ctr">
              <a:spcBef>
                <a:spcPts val="0"/>
              </a:spcBef>
              <a:spcAft>
                <a:spcPts val="0"/>
              </a:spcAft>
              <a:buNone/>
            </a:pPr>
            <a:r>
              <a:rPr lang="en" sz="1600">
                <a:latin typeface="Garamond"/>
                <a:ea typeface="Garamond"/>
                <a:cs typeface="Garamond"/>
                <a:sym typeface="Garamond"/>
              </a:rPr>
              <a:t>Separation</a:t>
            </a:r>
            <a:endParaRPr sz="1600">
              <a:latin typeface="Garamond"/>
              <a:ea typeface="Garamond"/>
              <a:cs typeface="Garamond"/>
              <a:sym typeface="Garamond"/>
            </a:endParaRPr>
          </a:p>
          <a:p>
            <a:pPr indent="0" lvl="0" marL="0" rtl="0" algn="ctr">
              <a:spcBef>
                <a:spcPts val="0"/>
              </a:spcBef>
              <a:spcAft>
                <a:spcPts val="0"/>
              </a:spcAft>
              <a:buNone/>
            </a:pPr>
            <a:r>
              <a:rPr lang="en" sz="1600">
                <a:latin typeface="Garamond"/>
                <a:ea typeface="Garamond"/>
                <a:cs typeface="Garamond"/>
                <a:sym typeface="Garamond"/>
              </a:rPr>
              <a:t>in Households and street.</a:t>
            </a:r>
            <a:endParaRPr sz="1600">
              <a:latin typeface="Garamond"/>
              <a:ea typeface="Garamond"/>
              <a:cs typeface="Garamond"/>
              <a:sym typeface="Garamond"/>
            </a:endParaRPr>
          </a:p>
        </p:txBody>
      </p:sp>
      <p:sp>
        <p:nvSpPr>
          <p:cNvPr id="210" name="Google Shape;210;p31"/>
          <p:cNvSpPr txBox="1"/>
          <p:nvPr/>
        </p:nvSpPr>
        <p:spPr>
          <a:xfrm>
            <a:off x="5931225" y="2459375"/>
            <a:ext cx="21984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Garamond"/>
                <a:ea typeface="Garamond"/>
                <a:cs typeface="Garamond"/>
                <a:sym typeface="Garamond"/>
              </a:rPr>
              <a:t>Recycle II</a:t>
            </a:r>
            <a:endParaRPr sz="3200">
              <a:latin typeface="Garamond"/>
              <a:ea typeface="Garamond"/>
              <a:cs typeface="Garamond"/>
              <a:sym typeface="Garamond"/>
            </a:endParaRPr>
          </a:p>
          <a:p>
            <a:pPr indent="0" lvl="0" marL="0" rtl="0" algn="ctr">
              <a:spcBef>
                <a:spcPts val="0"/>
              </a:spcBef>
              <a:spcAft>
                <a:spcPts val="0"/>
              </a:spcAft>
              <a:buNone/>
            </a:pPr>
            <a:r>
              <a:rPr lang="en" sz="1600">
                <a:latin typeface="Garamond"/>
                <a:ea typeface="Garamond"/>
                <a:cs typeface="Garamond"/>
                <a:sym typeface="Garamond"/>
              </a:rPr>
              <a:t>Collection</a:t>
            </a:r>
            <a:endParaRPr sz="1600">
              <a:latin typeface="Garamond"/>
              <a:ea typeface="Garamond"/>
              <a:cs typeface="Garamond"/>
              <a:sym typeface="Garamond"/>
            </a:endParaRPr>
          </a:p>
          <a:p>
            <a:pPr indent="0" lvl="0" marL="0" rtl="0" algn="ctr">
              <a:spcBef>
                <a:spcPts val="0"/>
              </a:spcBef>
              <a:spcAft>
                <a:spcPts val="0"/>
              </a:spcAft>
              <a:buNone/>
            </a:pPr>
            <a:r>
              <a:rPr lang="en" sz="1600">
                <a:latin typeface="Garamond"/>
                <a:ea typeface="Garamond"/>
                <a:cs typeface="Garamond"/>
                <a:sym typeface="Garamond"/>
              </a:rPr>
              <a:t>In the Streets</a:t>
            </a:r>
            <a:endParaRPr sz="1600">
              <a:latin typeface="Garamond"/>
              <a:ea typeface="Garamond"/>
              <a:cs typeface="Garamond"/>
              <a:sym typeface="Garamond"/>
            </a:endParaRPr>
          </a:p>
        </p:txBody>
      </p:sp>
      <p:pic>
        <p:nvPicPr>
          <p:cNvPr id="211" name="Google Shape;211;p31"/>
          <p:cNvPicPr preferRelativeResize="0"/>
          <p:nvPr/>
        </p:nvPicPr>
        <p:blipFill rotWithShape="1">
          <a:blip r:embed="rId4">
            <a:alphaModFix/>
          </a:blip>
          <a:srcRect b="30308" l="0" r="51354" t="0"/>
          <a:stretch/>
        </p:blipFill>
        <p:spPr>
          <a:xfrm>
            <a:off x="6249725" y="1268250"/>
            <a:ext cx="1365000" cy="1303500"/>
          </a:xfrm>
          <a:prstGeom prst="ellipse">
            <a:avLst/>
          </a:prstGeom>
          <a:noFill/>
          <a:ln>
            <a:noFill/>
          </a:ln>
        </p:spPr>
      </p:pic>
      <p:pic>
        <p:nvPicPr>
          <p:cNvPr id="212" name="Google Shape;212;p31"/>
          <p:cNvPicPr preferRelativeResize="0"/>
          <p:nvPr/>
        </p:nvPicPr>
        <p:blipFill>
          <a:blip r:embed="rId5">
            <a:alphaModFix/>
          </a:blip>
          <a:stretch>
            <a:fillRect/>
          </a:stretch>
        </p:blipFill>
        <p:spPr>
          <a:xfrm>
            <a:off x="624775" y="1289513"/>
            <a:ext cx="2198300" cy="1236824"/>
          </a:xfrm>
          <a:prstGeom prst="rect">
            <a:avLst/>
          </a:prstGeom>
          <a:noFill/>
          <a:ln>
            <a:noFill/>
          </a:ln>
        </p:spPr>
      </p:pic>
      <p:cxnSp>
        <p:nvCxnSpPr>
          <p:cNvPr id="213" name="Google Shape;213;p31"/>
          <p:cNvCxnSpPr>
            <a:stCxn id="206" idx="3"/>
            <a:endCxn id="208" idx="1"/>
          </p:cNvCxnSpPr>
          <p:nvPr/>
        </p:nvCxnSpPr>
        <p:spPr>
          <a:xfrm flipH="1" rot="10800000">
            <a:off x="2921225" y="1907825"/>
            <a:ext cx="617700" cy="879000"/>
          </a:xfrm>
          <a:prstGeom prst="curvedConnector3">
            <a:avLst>
              <a:gd fmla="val 50006" name="adj1"/>
            </a:avLst>
          </a:prstGeom>
          <a:noFill/>
          <a:ln cap="flat" cmpd="sng" w="19050">
            <a:solidFill>
              <a:srgbClr val="000000"/>
            </a:solidFill>
            <a:prstDash val="solid"/>
            <a:round/>
            <a:headEnd len="med" w="med" type="none"/>
            <a:tailEnd len="med" w="med" type="stealth"/>
          </a:ln>
        </p:spPr>
      </p:cxnSp>
      <p:cxnSp>
        <p:nvCxnSpPr>
          <p:cNvPr id="214" name="Google Shape;214;p31"/>
          <p:cNvCxnSpPr>
            <a:stCxn id="206" idx="3"/>
            <a:endCxn id="209" idx="1"/>
          </p:cNvCxnSpPr>
          <p:nvPr/>
        </p:nvCxnSpPr>
        <p:spPr>
          <a:xfrm>
            <a:off x="2921225" y="2786825"/>
            <a:ext cx="618000" cy="905700"/>
          </a:xfrm>
          <a:prstGeom prst="curvedConnector3">
            <a:avLst>
              <a:gd fmla="val 49988" name="adj1"/>
            </a:avLst>
          </a:prstGeom>
          <a:noFill/>
          <a:ln cap="flat" cmpd="sng" w="19050">
            <a:solidFill>
              <a:srgbClr val="000000"/>
            </a:solidFill>
            <a:prstDash val="solid"/>
            <a:round/>
            <a:headEnd len="med" w="med" type="none"/>
            <a:tailEnd len="med" w="med" type="stealth"/>
          </a:ln>
        </p:spPr>
      </p:cxnSp>
      <p:cxnSp>
        <p:nvCxnSpPr>
          <p:cNvPr id="215" name="Google Shape;215;p31"/>
          <p:cNvCxnSpPr>
            <a:stCxn id="209" idx="3"/>
            <a:endCxn id="210" idx="1"/>
          </p:cNvCxnSpPr>
          <p:nvPr/>
        </p:nvCxnSpPr>
        <p:spPr>
          <a:xfrm flipH="1" rot="10800000">
            <a:off x="5385575" y="2786875"/>
            <a:ext cx="545700" cy="905700"/>
          </a:xfrm>
          <a:prstGeom prst="curvedConnector3">
            <a:avLst>
              <a:gd fmla="val 49995" name="adj1"/>
            </a:avLst>
          </a:prstGeom>
          <a:noFill/>
          <a:ln cap="flat" cmpd="sng" w="19050">
            <a:solidFill>
              <a:srgbClr val="000000"/>
            </a:solidFill>
            <a:prstDash val="solid"/>
            <a:round/>
            <a:headEnd len="med" w="med" type="none"/>
            <a:tailEnd len="med" w="med" type="stealth"/>
          </a:ln>
        </p:spPr>
      </p:cxnSp>
      <p:cxnSp>
        <p:nvCxnSpPr>
          <p:cNvPr id="216" name="Google Shape;216;p31"/>
          <p:cNvCxnSpPr>
            <a:stCxn id="208" idx="3"/>
            <a:endCxn id="210" idx="1"/>
          </p:cNvCxnSpPr>
          <p:nvPr/>
        </p:nvCxnSpPr>
        <p:spPr>
          <a:xfrm>
            <a:off x="5385499" y="1907925"/>
            <a:ext cx="545700" cy="879000"/>
          </a:xfrm>
          <a:prstGeom prst="curvedConnector3">
            <a:avLst>
              <a:gd fmla="val 50002" name="adj1"/>
            </a:avLst>
          </a:prstGeom>
          <a:noFill/>
          <a:ln cap="flat" cmpd="sng" w="9525">
            <a:solidFill>
              <a:schemeClr val="dk1"/>
            </a:solidFill>
            <a:prstDash val="dot"/>
            <a:round/>
            <a:headEnd len="med" w="med" type="none"/>
            <a:tailEnd len="med" w="med" type="stealth"/>
          </a:ln>
        </p:spPr>
      </p:cxnSp>
      <p:pic>
        <p:nvPicPr>
          <p:cNvPr id="217" name="Google Shape;217;p31"/>
          <p:cNvPicPr preferRelativeResize="0"/>
          <p:nvPr/>
        </p:nvPicPr>
        <p:blipFill rotWithShape="1">
          <a:blip r:embed="rId6">
            <a:alphaModFix/>
          </a:blip>
          <a:srcRect b="0" l="29408" r="0" t="0"/>
          <a:stretch/>
        </p:blipFill>
        <p:spPr>
          <a:xfrm>
            <a:off x="3819350" y="276975"/>
            <a:ext cx="1285800" cy="1303500"/>
          </a:xfrm>
          <a:prstGeom prst="ellipse">
            <a:avLst/>
          </a:prstGeom>
          <a:noFill/>
          <a:ln>
            <a:noFill/>
          </a:ln>
        </p:spPr>
      </p:pic>
      <p:sp>
        <p:nvSpPr>
          <p:cNvPr id="218" name="Google Shape;218;p31"/>
          <p:cNvSpPr txBox="1"/>
          <p:nvPr/>
        </p:nvSpPr>
        <p:spPr>
          <a:xfrm>
            <a:off x="5931225" y="352075"/>
            <a:ext cx="21984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Garamond"/>
                <a:ea typeface="Garamond"/>
                <a:cs typeface="Garamond"/>
                <a:sym typeface="Garamond"/>
              </a:rPr>
              <a:t>Landfill</a:t>
            </a:r>
            <a:endParaRPr sz="1600">
              <a:latin typeface="Garamond"/>
              <a:ea typeface="Garamond"/>
              <a:cs typeface="Garamond"/>
              <a:sym typeface="Garamond"/>
            </a:endParaRPr>
          </a:p>
        </p:txBody>
      </p:sp>
      <p:cxnSp>
        <p:nvCxnSpPr>
          <p:cNvPr id="219" name="Google Shape;219;p31"/>
          <p:cNvCxnSpPr>
            <a:stCxn id="208" idx="3"/>
            <a:endCxn id="218" idx="1"/>
          </p:cNvCxnSpPr>
          <p:nvPr/>
        </p:nvCxnSpPr>
        <p:spPr>
          <a:xfrm flipH="1" rot="10800000">
            <a:off x="5385499" y="679425"/>
            <a:ext cx="545700" cy="1228500"/>
          </a:xfrm>
          <a:prstGeom prst="curvedConnector3">
            <a:avLst>
              <a:gd fmla="val 50002" name="adj1"/>
            </a:avLst>
          </a:prstGeom>
          <a:noFill/>
          <a:ln cap="flat" cmpd="sng" w="9525">
            <a:solidFill>
              <a:srgbClr val="000000"/>
            </a:solidFill>
            <a:prstDash val="dot"/>
            <a:round/>
            <a:headEnd len="med" w="med" type="none"/>
            <a:tailEnd len="med" w="med" type="stealth"/>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1</a:t>
            </a:r>
            <a:r>
              <a:rPr b="1" lang="en" sz="1200">
                <a:latin typeface="Garamond"/>
                <a:ea typeface="Garamond"/>
                <a:cs typeface="Garamond"/>
                <a:sym typeface="Garamond"/>
              </a:rPr>
              <a:t> – Research question | </a:t>
            </a:r>
            <a:r>
              <a:rPr lang="en" sz="1200">
                <a:latin typeface="Garamond"/>
                <a:ea typeface="Garamond"/>
                <a:cs typeface="Garamond"/>
                <a:sym typeface="Garamond"/>
              </a:rPr>
              <a:t>Who cares for…</a:t>
            </a:r>
            <a:r>
              <a:rPr lang="en" sz="1200">
                <a:latin typeface="Garamond"/>
                <a:ea typeface="Garamond"/>
                <a:cs typeface="Garamond"/>
                <a:sym typeface="Garamond"/>
              </a:rPr>
              <a:t> </a:t>
            </a:r>
            <a:endParaRPr b="1" sz="1200">
              <a:latin typeface="Garamond"/>
              <a:ea typeface="Garamond"/>
              <a:cs typeface="Garamond"/>
              <a:sym typeface="Garamond"/>
            </a:endParaRPr>
          </a:p>
        </p:txBody>
      </p:sp>
      <p:sp>
        <p:nvSpPr>
          <p:cNvPr id="62" name="Google Shape;62;p14"/>
          <p:cNvSpPr txBox="1"/>
          <p:nvPr/>
        </p:nvSpPr>
        <p:spPr>
          <a:xfrm>
            <a:off x="6900" y="2244300"/>
            <a:ext cx="91440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Garamond"/>
                <a:ea typeface="Garamond"/>
                <a:cs typeface="Garamond"/>
                <a:sym typeface="Garamond"/>
              </a:rPr>
              <a:t>Who cares for the environment in Bogotá? </a:t>
            </a:r>
            <a:endParaRPr sz="3200">
              <a:latin typeface="Garamond"/>
              <a:ea typeface="Garamond"/>
              <a:cs typeface="Garamond"/>
              <a:sym typeface="Garamond"/>
            </a:endParaRPr>
          </a:p>
        </p:txBody>
      </p:sp>
      <p:pic>
        <p:nvPicPr>
          <p:cNvPr id="63" name="Google Shape;63;p14"/>
          <p:cNvPicPr preferRelativeResize="0"/>
          <p:nvPr/>
        </p:nvPicPr>
        <p:blipFill>
          <a:blip r:embed="rId3">
            <a:alphaModFix/>
          </a:blip>
          <a:stretch>
            <a:fillRect/>
          </a:stretch>
        </p:blipFill>
        <p:spPr>
          <a:xfrm>
            <a:off x="0" y="4712401"/>
            <a:ext cx="1757281" cy="431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2"/>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3</a:t>
            </a:r>
            <a:r>
              <a:rPr b="1" lang="en" sz="1200">
                <a:latin typeface="Garamond"/>
                <a:ea typeface="Garamond"/>
                <a:cs typeface="Garamond"/>
                <a:sym typeface="Garamond"/>
              </a:rPr>
              <a:t> – Methods | </a:t>
            </a:r>
            <a:r>
              <a:rPr lang="en" sz="1200">
                <a:latin typeface="Garamond"/>
                <a:ea typeface="Garamond"/>
                <a:cs typeface="Garamond"/>
                <a:sym typeface="Garamond"/>
              </a:rPr>
              <a:t>Data set </a:t>
            </a:r>
            <a:endParaRPr b="1" sz="1200">
              <a:latin typeface="Garamond"/>
              <a:ea typeface="Garamond"/>
              <a:cs typeface="Garamond"/>
              <a:sym typeface="Garamond"/>
            </a:endParaRPr>
          </a:p>
        </p:txBody>
      </p:sp>
      <p:sp>
        <p:nvSpPr>
          <p:cNvPr id="225" name="Google Shape;225;p32"/>
          <p:cNvSpPr txBox="1"/>
          <p:nvPr/>
        </p:nvSpPr>
        <p:spPr>
          <a:xfrm>
            <a:off x="0" y="43402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999999"/>
                </a:solidFill>
                <a:latin typeface="Garamond"/>
                <a:ea typeface="Garamond"/>
                <a:cs typeface="Garamond"/>
                <a:sym typeface="Garamond"/>
              </a:rPr>
              <a:t>Source: Bogotá’s Cultural Affairs Office (2021).</a:t>
            </a:r>
            <a:endParaRPr sz="1200">
              <a:solidFill>
                <a:srgbClr val="999999"/>
              </a:solidFill>
              <a:latin typeface="Garamond"/>
              <a:ea typeface="Garamond"/>
              <a:cs typeface="Garamond"/>
              <a:sym typeface="Garamond"/>
            </a:endParaRPr>
          </a:p>
        </p:txBody>
      </p:sp>
      <p:pic>
        <p:nvPicPr>
          <p:cNvPr id="226" name="Google Shape;226;p32"/>
          <p:cNvPicPr preferRelativeResize="0"/>
          <p:nvPr/>
        </p:nvPicPr>
        <p:blipFill>
          <a:blip r:embed="rId3">
            <a:alphaModFix/>
          </a:blip>
          <a:stretch>
            <a:fillRect/>
          </a:stretch>
        </p:blipFill>
        <p:spPr>
          <a:xfrm>
            <a:off x="1476638" y="713750"/>
            <a:ext cx="6190713" cy="3495099"/>
          </a:xfrm>
          <a:prstGeom prst="rect">
            <a:avLst/>
          </a:prstGeom>
          <a:noFill/>
          <a:ln>
            <a:noFill/>
          </a:ln>
          <a:effectLst>
            <a:outerShdw blurRad="57150" rotWithShape="0" algn="bl" dir="5400000" dist="19050">
              <a:srgbClr val="000000">
                <a:alpha val="10000"/>
              </a:srgbClr>
            </a:outerShdw>
          </a:effectLst>
        </p:spPr>
      </p:pic>
      <p:sp>
        <p:nvSpPr>
          <p:cNvPr id="227" name="Google Shape;227;p32"/>
          <p:cNvSpPr/>
          <p:nvPr/>
        </p:nvSpPr>
        <p:spPr>
          <a:xfrm>
            <a:off x="6652425" y="1116950"/>
            <a:ext cx="2034900" cy="916800"/>
          </a:xfrm>
          <a:prstGeom prst="wedgeRectCallout">
            <a:avLst>
              <a:gd fmla="val -62001" name="adj1"/>
              <a:gd fmla="val -6745" name="adj2"/>
            </a:avLst>
          </a:prstGeom>
          <a:solidFill>
            <a:schemeClr val="accent6"/>
          </a:solidFill>
          <a:ln cap="flat" cmpd="sng" w="9525">
            <a:solidFill>
              <a:srgbClr val="D9D9D9"/>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Garamond"/>
                <a:ea typeface="Garamond"/>
                <a:cs typeface="Garamond"/>
                <a:sym typeface="Garamond"/>
              </a:rPr>
              <a:t>Statistically representative citywide, 2200 observations, 2% margin of error, and 95% confidence interval.</a:t>
            </a:r>
            <a:endParaRPr sz="1200">
              <a:solidFill>
                <a:schemeClr val="dk1"/>
              </a:solidFill>
              <a:latin typeface="Garamond"/>
              <a:ea typeface="Garamond"/>
              <a:cs typeface="Garamond"/>
              <a:sym typeface="Garamond"/>
            </a:endParaRPr>
          </a:p>
        </p:txBody>
      </p:sp>
      <p:pic>
        <p:nvPicPr>
          <p:cNvPr id="228" name="Google Shape;228;p32"/>
          <p:cNvPicPr preferRelativeResize="0"/>
          <p:nvPr/>
        </p:nvPicPr>
        <p:blipFill>
          <a:blip r:embed="rId4">
            <a:alphaModFix/>
          </a:blip>
          <a:stretch>
            <a:fillRect/>
          </a:stretch>
        </p:blipFill>
        <p:spPr>
          <a:xfrm>
            <a:off x="0" y="4712401"/>
            <a:ext cx="1757281" cy="431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3"/>
          <p:cNvSpPr txBox="1"/>
          <p:nvPr/>
        </p:nvSpPr>
        <p:spPr>
          <a:xfrm>
            <a:off x="1927700" y="1514300"/>
            <a:ext cx="83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Garamond"/>
                <a:ea typeface="Garamond"/>
                <a:cs typeface="Garamond"/>
                <a:sym typeface="Garamond"/>
              </a:rPr>
              <a:t>physical</a:t>
            </a:r>
            <a:endParaRPr sz="1200">
              <a:solidFill>
                <a:schemeClr val="dk1"/>
              </a:solidFill>
              <a:latin typeface="Garamond"/>
              <a:ea typeface="Garamond"/>
              <a:cs typeface="Garamond"/>
              <a:sym typeface="Garamond"/>
            </a:endParaRPr>
          </a:p>
        </p:txBody>
      </p:sp>
      <p:sp>
        <p:nvSpPr>
          <p:cNvPr id="234" name="Google Shape;234;p33"/>
          <p:cNvSpPr/>
          <p:nvPr/>
        </p:nvSpPr>
        <p:spPr>
          <a:xfrm>
            <a:off x="5523525" y="1986250"/>
            <a:ext cx="2039400" cy="718200"/>
          </a:xfrm>
          <a:prstGeom prst="roundRect">
            <a:avLst>
              <a:gd fmla="val 16667" name="adj"/>
            </a:avLst>
          </a:prstGeom>
          <a:solidFill>
            <a:schemeClr val="accent6"/>
          </a:solidFill>
          <a:ln cap="flat" cmpd="sng" w="9525">
            <a:solidFill>
              <a:srgbClr val="D9D9D9"/>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Garamond"/>
                <a:ea typeface="Garamond"/>
                <a:cs typeface="Garamond"/>
                <a:sym typeface="Garamond"/>
              </a:rPr>
              <a:t>Behavior</a:t>
            </a:r>
            <a:endParaRPr b="1" sz="1600">
              <a:latin typeface="Garamond"/>
              <a:ea typeface="Garamond"/>
              <a:cs typeface="Garamond"/>
              <a:sym typeface="Garamond"/>
            </a:endParaRPr>
          </a:p>
        </p:txBody>
      </p:sp>
      <p:sp>
        <p:nvSpPr>
          <p:cNvPr id="235" name="Google Shape;235;p33"/>
          <p:cNvSpPr/>
          <p:nvPr/>
        </p:nvSpPr>
        <p:spPr>
          <a:xfrm>
            <a:off x="1927700" y="796100"/>
            <a:ext cx="2039400" cy="718200"/>
          </a:xfrm>
          <a:prstGeom prst="roundRect">
            <a:avLst>
              <a:gd fmla="val 16667" name="adj"/>
            </a:avLst>
          </a:prstGeom>
          <a:solidFill>
            <a:srgbClr val="EFEFEF"/>
          </a:solidFill>
          <a:ln cap="flat" cmpd="sng" w="9525">
            <a:solidFill>
              <a:srgbClr val="D9D9D9"/>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434343"/>
                </a:solidFill>
                <a:latin typeface="Garamond"/>
                <a:ea typeface="Garamond"/>
                <a:cs typeface="Garamond"/>
                <a:sym typeface="Garamond"/>
              </a:rPr>
              <a:t>Capability</a:t>
            </a:r>
            <a:endParaRPr sz="1600">
              <a:solidFill>
                <a:srgbClr val="FFFFFF"/>
              </a:solidFill>
              <a:latin typeface="Garamond"/>
              <a:ea typeface="Garamond"/>
              <a:cs typeface="Garamond"/>
              <a:sym typeface="Garamond"/>
            </a:endParaRPr>
          </a:p>
        </p:txBody>
      </p:sp>
      <p:sp>
        <p:nvSpPr>
          <p:cNvPr id="236" name="Google Shape;236;p33"/>
          <p:cNvSpPr/>
          <p:nvPr/>
        </p:nvSpPr>
        <p:spPr>
          <a:xfrm>
            <a:off x="1927700" y="1986250"/>
            <a:ext cx="2039400" cy="718200"/>
          </a:xfrm>
          <a:prstGeom prst="roundRect">
            <a:avLst>
              <a:gd fmla="val 16667" name="adj"/>
            </a:avLst>
          </a:prstGeom>
          <a:solidFill>
            <a:srgbClr val="EFEFEF"/>
          </a:solidFill>
          <a:ln cap="flat" cmpd="sng" w="9525">
            <a:solidFill>
              <a:srgbClr val="D9D9D9"/>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434343"/>
                </a:solidFill>
                <a:latin typeface="Garamond"/>
                <a:ea typeface="Garamond"/>
                <a:cs typeface="Garamond"/>
                <a:sym typeface="Garamond"/>
              </a:rPr>
              <a:t>Motivation</a:t>
            </a:r>
            <a:endParaRPr sz="1600">
              <a:solidFill>
                <a:srgbClr val="FFFFFF"/>
              </a:solidFill>
              <a:latin typeface="Garamond"/>
              <a:ea typeface="Garamond"/>
              <a:cs typeface="Garamond"/>
              <a:sym typeface="Garamond"/>
            </a:endParaRPr>
          </a:p>
        </p:txBody>
      </p:sp>
      <p:sp>
        <p:nvSpPr>
          <p:cNvPr id="237" name="Google Shape;237;p33"/>
          <p:cNvSpPr/>
          <p:nvPr/>
        </p:nvSpPr>
        <p:spPr>
          <a:xfrm>
            <a:off x="1927700" y="3176400"/>
            <a:ext cx="2039400" cy="718200"/>
          </a:xfrm>
          <a:prstGeom prst="roundRect">
            <a:avLst>
              <a:gd fmla="val 16667" name="adj"/>
            </a:avLst>
          </a:prstGeom>
          <a:solidFill>
            <a:srgbClr val="EFEFEF"/>
          </a:solidFill>
          <a:ln cap="flat" cmpd="sng" w="9525">
            <a:solidFill>
              <a:srgbClr val="D9D9D9"/>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434343"/>
                </a:solidFill>
                <a:latin typeface="Garamond"/>
                <a:ea typeface="Garamond"/>
                <a:cs typeface="Garamond"/>
                <a:sym typeface="Garamond"/>
              </a:rPr>
              <a:t>Opportunity</a:t>
            </a:r>
            <a:endParaRPr sz="1600">
              <a:solidFill>
                <a:srgbClr val="FFFFFF"/>
              </a:solidFill>
              <a:latin typeface="Garamond"/>
              <a:ea typeface="Garamond"/>
              <a:cs typeface="Garamond"/>
              <a:sym typeface="Garamond"/>
            </a:endParaRPr>
          </a:p>
        </p:txBody>
      </p:sp>
      <p:sp>
        <p:nvSpPr>
          <p:cNvPr id="238" name="Google Shape;238;p33"/>
          <p:cNvSpPr txBox="1"/>
          <p:nvPr/>
        </p:nvSpPr>
        <p:spPr>
          <a:xfrm>
            <a:off x="3075075" y="1514300"/>
            <a:ext cx="891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Garamond"/>
                <a:ea typeface="Garamond"/>
                <a:cs typeface="Garamond"/>
                <a:sym typeface="Garamond"/>
              </a:rPr>
              <a:t>psychologic</a:t>
            </a:r>
            <a:endParaRPr sz="1200">
              <a:solidFill>
                <a:schemeClr val="dk1"/>
              </a:solidFill>
              <a:latin typeface="Garamond"/>
              <a:ea typeface="Garamond"/>
              <a:cs typeface="Garamond"/>
              <a:sym typeface="Garamond"/>
            </a:endParaRPr>
          </a:p>
        </p:txBody>
      </p:sp>
      <p:sp>
        <p:nvSpPr>
          <p:cNvPr id="239" name="Google Shape;239;p33"/>
          <p:cNvSpPr txBox="1"/>
          <p:nvPr/>
        </p:nvSpPr>
        <p:spPr>
          <a:xfrm>
            <a:off x="1927700" y="2704450"/>
            <a:ext cx="83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Garamond"/>
                <a:ea typeface="Garamond"/>
                <a:cs typeface="Garamond"/>
                <a:sym typeface="Garamond"/>
              </a:rPr>
              <a:t>automatic</a:t>
            </a:r>
            <a:endParaRPr sz="1200">
              <a:solidFill>
                <a:schemeClr val="dk1"/>
              </a:solidFill>
              <a:latin typeface="Garamond"/>
              <a:ea typeface="Garamond"/>
              <a:cs typeface="Garamond"/>
              <a:sym typeface="Garamond"/>
            </a:endParaRPr>
          </a:p>
        </p:txBody>
      </p:sp>
      <p:sp>
        <p:nvSpPr>
          <p:cNvPr id="240" name="Google Shape;240;p33"/>
          <p:cNvSpPr txBox="1"/>
          <p:nvPr/>
        </p:nvSpPr>
        <p:spPr>
          <a:xfrm>
            <a:off x="3131300" y="2704450"/>
            <a:ext cx="83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Garamond"/>
                <a:ea typeface="Garamond"/>
                <a:cs typeface="Garamond"/>
                <a:sym typeface="Garamond"/>
              </a:rPr>
              <a:t>reflexive</a:t>
            </a:r>
            <a:endParaRPr sz="1200">
              <a:solidFill>
                <a:schemeClr val="dk1"/>
              </a:solidFill>
              <a:latin typeface="Garamond"/>
              <a:ea typeface="Garamond"/>
              <a:cs typeface="Garamond"/>
              <a:sym typeface="Garamond"/>
            </a:endParaRPr>
          </a:p>
        </p:txBody>
      </p:sp>
      <p:sp>
        <p:nvSpPr>
          <p:cNvPr id="241" name="Google Shape;241;p33"/>
          <p:cNvSpPr txBox="1"/>
          <p:nvPr/>
        </p:nvSpPr>
        <p:spPr>
          <a:xfrm>
            <a:off x="1927700" y="3894600"/>
            <a:ext cx="83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Garamond"/>
                <a:ea typeface="Garamond"/>
                <a:cs typeface="Garamond"/>
                <a:sym typeface="Garamond"/>
              </a:rPr>
              <a:t>physical</a:t>
            </a:r>
            <a:endParaRPr sz="1200">
              <a:solidFill>
                <a:schemeClr val="dk1"/>
              </a:solidFill>
              <a:latin typeface="Garamond"/>
              <a:ea typeface="Garamond"/>
              <a:cs typeface="Garamond"/>
              <a:sym typeface="Garamond"/>
            </a:endParaRPr>
          </a:p>
        </p:txBody>
      </p:sp>
      <p:sp>
        <p:nvSpPr>
          <p:cNvPr id="242" name="Google Shape;242;p33"/>
          <p:cNvSpPr txBox="1"/>
          <p:nvPr/>
        </p:nvSpPr>
        <p:spPr>
          <a:xfrm>
            <a:off x="3131300" y="3894600"/>
            <a:ext cx="835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Garamond"/>
                <a:ea typeface="Garamond"/>
                <a:cs typeface="Garamond"/>
                <a:sym typeface="Garamond"/>
              </a:rPr>
              <a:t>s</a:t>
            </a:r>
            <a:r>
              <a:rPr lang="en" sz="1200">
                <a:solidFill>
                  <a:schemeClr val="dk1"/>
                </a:solidFill>
                <a:latin typeface="Garamond"/>
                <a:ea typeface="Garamond"/>
                <a:cs typeface="Garamond"/>
                <a:sym typeface="Garamond"/>
              </a:rPr>
              <a:t>ocial</a:t>
            </a:r>
            <a:endParaRPr sz="1200">
              <a:solidFill>
                <a:schemeClr val="dk1"/>
              </a:solidFill>
              <a:latin typeface="Garamond"/>
              <a:ea typeface="Garamond"/>
              <a:cs typeface="Garamond"/>
              <a:sym typeface="Garamond"/>
            </a:endParaRPr>
          </a:p>
        </p:txBody>
      </p:sp>
      <p:cxnSp>
        <p:nvCxnSpPr>
          <p:cNvPr id="243" name="Google Shape;243;p33"/>
          <p:cNvCxnSpPr>
            <a:stCxn id="235" idx="2"/>
            <a:endCxn id="236" idx="0"/>
          </p:cNvCxnSpPr>
          <p:nvPr/>
        </p:nvCxnSpPr>
        <p:spPr>
          <a:xfrm>
            <a:off x="2947400" y="1514300"/>
            <a:ext cx="0" cy="471900"/>
          </a:xfrm>
          <a:prstGeom prst="straightConnector1">
            <a:avLst/>
          </a:prstGeom>
          <a:noFill/>
          <a:ln cap="flat" cmpd="sng" w="9525">
            <a:solidFill>
              <a:schemeClr val="dk1"/>
            </a:solidFill>
            <a:prstDash val="solid"/>
            <a:round/>
            <a:headEnd len="med" w="med" type="none"/>
            <a:tailEnd len="med" w="med" type="stealth"/>
          </a:ln>
        </p:spPr>
      </p:cxnSp>
      <p:cxnSp>
        <p:nvCxnSpPr>
          <p:cNvPr id="244" name="Google Shape;244;p33"/>
          <p:cNvCxnSpPr>
            <a:stCxn id="237" idx="0"/>
            <a:endCxn id="236" idx="2"/>
          </p:cNvCxnSpPr>
          <p:nvPr/>
        </p:nvCxnSpPr>
        <p:spPr>
          <a:xfrm rot="10800000">
            <a:off x="2947400" y="2704500"/>
            <a:ext cx="0" cy="471900"/>
          </a:xfrm>
          <a:prstGeom prst="straightConnector1">
            <a:avLst/>
          </a:prstGeom>
          <a:noFill/>
          <a:ln cap="flat" cmpd="sng" w="9525">
            <a:solidFill>
              <a:schemeClr val="dk1"/>
            </a:solidFill>
            <a:prstDash val="solid"/>
            <a:round/>
            <a:headEnd len="med" w="med" type="none"/>
            <a:tailEnd len="med" w="med" type="stealth"/>
          </a:ln>
        </p:spPr>
      </p:cxnSp>
      <p:cxnSp>
        <p:nvCxnSpPr>
          <p:cNvPr id="245" name="Google Shape;245;p33"/>
          <p:cNvCxnSpPr>
            <a:stCxn id="234" idx="1"/>
            <a:endCxn id="236" idx="3"/>
          </p:cNvCxnSpPr>
          <p:nvPr/>
        </p:nvCxnSpPr>
        <p:spPr>
          <a:xfrm rot="10800000">
            <a:off x="3967125" y="2345350"/>
            <a:ext cx="1556400" cy="0"/>
          </a:xfrm>
          <a:prstGeom prst="straightConnector1">
            <a:avLst/>
          </a:prstGeom>
          <a:noFill/>
          <a:ln cap="flat" cmpd="sng" w="9525">
            <a:solidFill>
              <a:schemeClr val="dk1"/>
            </a:solidFill>
            <a:prstDash val="solid"/>
            <a:round/>
            <a:headEnd len="med" w="med" type="stealth"/>
            <a:tailEnd len="med" w="med" type="stealth"/>
          </a:ln>
        </p:spPr>
      </p:cxnSp>
      <p:cxnSp>
        <p:nvCxnSpPr>
          <p:cNvPr id="246" name="Google Shape;246;p33"/>
          <p:cNvCxnSpPr>
            <a:stCxn id="235" idx="3"/>
            <a:endCxn id="234" idx="1"/>
          </p:cNvCxnSpPr>
          <p:nvPr/>
        </p:nvCxnSpPr>
        <p:spPr>
          <a:xfrm>
            <a:off x="3967100" y="1155200"/>
            <a:ext cx="1556400" cy="1190100"/>
          </a:xfrm>
          <a:prstGeom prst="straightConnector1">
            <a:avLst/>
          </a:prstGeom>
          <a:noFill/>
          <a:ln cap="flat" cmpd="sng" w="9525">
            <a:solidFill>
              <a:schemeClr val="dk1"/>
            </a:solidFill>
            <a:prstDash val="solid"/>
            <a:round/>
            <a:headEnd len="med" w="med" type="stealth"/>
            <a:tailEnd len="med" w="med" type="stealth"/>
          </a:ln>
        </p:spPr>
      </p:cxnSp>
      <p:cxnSp>
        <p:nvCxnSpPr>
          <p:cNvPr id="247" name="Google Shape;247;p33"/>
          <p:cNvCxnSpPr>
            <a:stCxn id="237" idx="3"/>
            <a:endCxn id="234" idx="1"/>
          </p:cNvCxnSpPr>
          <p:nvPr/>
        </p:nvCxnSpPr>
        <p:spPr>
          <a:xfrm flipH="1" rot="10800000">
            <a:off x="3967100" y="2345400"/>
            <a:ext cx="1556400" cy="1190100"/>
          </a:xfrm>
          <a:prstGeom prst="straightConnector1">
            <a:avLst/>
          </a:prstGeom>
          <a:noFill/>
          <a:ln cap="flat" cmpd="sng" w="9525">
            <a:solidFill>
              <a:schemeClr val="dk1"/>
            </a:solidFill>
            <a:prstDash val="solid"/>
            <a:round/>
            <a:headEnd len="med" w="med" type="stealth"/>
            <a:tailEnd len="med" w="med" type="stealth"/>
          </a:ln>
        </p:spPr>
      </p:cxnSp>
      <p:sp>
        <p:nvSpPr>
          <p:cNvPr id="248" name="Google Shape;248;p33"/>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2 – Literature review | </a:t>
            </a:r>
            <a:r>
              <a:rPr lang="en" sz="1200">
                <a:latin typeface="Garamond"/>
                <a:ea typeface="Garamond"/>
                <a:cs typeface="Garamond"/>
                <a:sym typeface="Garamond"/>
              </a:rPr>
              <a:t>COM-B Model</a:t>
            </a:r>
            <a:r>
              <a:rPr lang="en" sz="1200">
                <a:latin typeface="Garamond"/>
                <a:ea typeface="Garamond"/>
                <a:cs typeface="Garamond"/>
                <a:sym typeface="Garamond"/>
              </a:rPr>
              <a:t> </a:t>
            </a:r>
            <a:endParaRPr b="1" sz="1200">
              <a:latin typeface="Garamond"/>
              <a:ea typeface="Garamond"/>
              <a:cs typeface="Garamond"/>
              <a:sym typeface="Garamond"/>
            </a:endParaRPr>
          </a:p>
        </p:txBody>
      </p:sp>
      <p:sp>
        <p:nvSpPr>
          <p:cNvPr id="249" name="Google Shape;249;p33"/>
          <p:cNvSpPr txBox="1"/>
          <p:nvPr/>
        </p:nvSpPr>
        <p:spPr>
          <a:xfrm>
            <a:off x="0" y="43402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999999"/>
                </a:solidFill>
                <a:latin typeface="Garamond"/>
                <a:ea typeface="Garamond"/>
                <a:cs typeface="Garamond"/>
                <a:sym typeface="Garamond"/>
              </a:rPr>
              <a:t>Source: West &amp; Michie (2020).</a:t>
            </a:r>
            <a:endParaRPr sz="1200">
              <a:solidFill>
                <a:srgbClr val="999999"/>
              </a:solidFill>
              <a:latin typeface="Garamond"/>
              <a:ea typeface="Garamond"/>
              <a:cs typeface="Garamond"/>
              <a:sym typeface="Garamond"/>
            </a:endParaRPr>
          </a:p>
        </p:txBody>
      </p:sp>
      <p:pic>
        <p:nvPicPr>
          <p:cNvPr id="250" name="Google Shape;250;p33"/>
          <p:cNvPicPr preferRelativeResize="0"/>
          <p:nvPr/>
        </p:nvPicPr>
        <p:blipFill>
          <a:blip r:embed="rId3">
            <a:alphaModFix/>
          </a:blip>
          <a:stretch>
            <a:fillRect/>
          </a:stretch>
        </p:blipFill>
        <p:spPr>
          <a:xfrm>
            <a:off x="0" y="4712401"/>
            <a:ext cx="1757281" cy="431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4"/>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3 – Methods | </a:t>
            </a:r>
            <a:r>
              <a:rPr lang="en" sz="1200">
                <a:latin typeface="Garamond"/>
                <a:ea typeface="Garamond"/>
                <a:cs typeface="Garamond"/>
                <a:sym typeface="Garamond"/>
              </a:rPr>
              <a:t>Logistic regression</a:t>
            </a:r>
            <a:endParaRPr b="1" sz="1200">
              <a:latin typeface="Garamond"/>
              <a:ea typeface="Garamond"/>
              <a:cs typeface="Garamond"/>
              <a:sym typeface="Garamond"/>
            </a:endParaRPr>
          </a:p>
        </p:txBody>
      </p:sp>
      <p:sp>
        <p:nvSpPr>
          <p:cNvPr id="256" name="Google Shape;256;p34"/>
          <p:cNvSpPr txBox="1"/>
          <p:nvPr/>
        </p:nvSpPr>
        <p:spPr>
          <a:xfrm>
            <a:off x="0" y="43402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999999"/>
                </a:solidFill>
                <a:latin typeface="Garamond"/>
                <a:ea typeface="Garamond"/>
                <a:cs typeface="Garamond"/>
                <a:sym typeface="Garamond"/>
              </a:rPr>
              <a:t>Adaptation from Field et al., 2012, p. 314</a:t>
            </a:r>
            <a:endParaRPr sz="1200">
              <a:solidFill>
                <a:srgbClr val="999999"/>
              </a:solidFill>
              <a:latin typeface="Garamond"/>
              <a:ea typeface="Garamond"/>
              <a:cs typeface="Garamond"/>
              <a:sym typeface="Garamond"/>
            </a:endParaRPr>
          </a:p>
        </p:txBody>
      </p:sp>
      <p:pic>
        <p:nvPicPr>
          <p:cNvPr id="257" name="Google Shape;257;p34"/>
          <p:cNvPicPr preferRelativeResize="0"/>
          <p:nvPr/>
        </p:nvPicPr>
        <p:blipFill>
          <a:blip r:embed="rId3">
            <a:alphaModFix/>
          </a:blip>
          <a:stretch>
            <a:fillRect/>
          </a:stretch>
        </p:blipFill>
        <p:spPr>
          <a:xfrm>
            <a:off x="2669400" y="823700"/>
            <a:ext cx="3805200" cy="1268400"/>
          </a:xfrm>
          <a:prstGeom prst="rect">
            <a:avLst/>
          </a:prstGeom>
          <a:noFill/>
          <a:ln>
            <a:noFill/>
          </a:ln>
        </p:spPr>
      </p:pic>
      <p:sp>
        <p:nvSpPr>
          <p:cNvPr id="258" name="Google Shape;258;p34"/>
          <p:cNvSpPr txBox="1"/>
          <p:nvPr/>
        </p:nvSpPr>
        <p:spPr>
          <a:xfrm>
            <a:off x="2065800" y="2888700"/>
            <a:ext cx="50124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Garamond"/>
                <a:ea typeface="Garamond"/>
                <a:cs typeface="Garamond"/>
                <a:sym typeface="Garamond"/>
              </a:rPr>
              <a:t>(Step 1)</a:t>
            </a:r>
            <a:r>
              <a:rPr lang="en" sz="1600">
                <a:latin typeface="Garamond"/>
                <a:ea typeface="Garamond"/>
                <a:cs typeface="Garamond"/>
                <a:sym typeface="Garamond"/>
              </a:rPr>
              <a:t> Following the literature review, selected the factors, </a:t>
            </a:r>
            <a:r>
              <a:rPr b="1" lang="en" sz="1600">
                <a:latin typeface="Garamond"/>
                <a:ea typeface="Garamond"/>
                <a:cs typeface="Garamond"/>
                <a:sym typeface="Garamond"/>
              </a:rPr>
              <a:t>(</a:t>
            </a:r>
            <a:r>
              <a:rPr b="1" lang="en" sz="1600">
                <a:solidFill>
                  <a:schemeClr val="dk1"/>
                </a:solidFill>
                <a:latin typeface="Garamond"/>
                <a:ea typeface="Garamond"/>
                <a:cs typeface="Garamond"/>
                <a:sym typeface="Garamond"/>
              </a:rPr>
              <a:t>Step 2</a:t>
            </a:r>
            <a:r>
              <a:rPr b="1" lang="en" sz="1600">
                <a:latin typeface="Garamond"/>
                <a:ea typeface="Garamond"/>
                <a:cs typeface="Garamond"/>
                <a:sym typeface="Garamond"/>
              </a:rPr>
              <a:t>)</a:t>
            </a:r>
            <a:r>
              <a:rPr lang="en" sz="1600">
                <a:latin typeface="Garamond"/>
                <a:ea typeface="Garamond"/>
                <a:cs typeface="Garamond"/>
                <a:sym typeface="Garamond"/>
              </a:rPr>
              <a:t> cross tables and Chi2; </a:t>
            </a:r>
            <a:r>
              <a:rPr b="1" lang="en" sz="1600">
                <a:latin typeface="Garamond"/>
                <a:ea typeface="Garamond"/>
                <a:cs typeface="Garamond"/>
                <a:sym typeface="Garamond"/>
              </a:rPr>
              <a:t>(</a:t>
            </a:r>
            <a:r>
              <a:rPr b="1" lang="en" sz="1600">
                <a:solidFill>
                  <a:schemeClr val="dk1"/>
                </a:solidFill>
                <a:latin typeface="Garamond"/>
                <a:ea typeface="Garamond"/>
                <a:cs typeface="Garamond"/>
                <a:sym typeface="Garamond"/>
              </a:rPr>
              <a:t>Step 3</a:t>
            </a:r>
            <a:r>
              <a:rPr b="1" lang="en" sz="1600">
                <a:latin typeface="Garamond"/>
                <a:ea typeface="Garamond"/>
                <a:cs typeface="Garamond"/>
                <a:sym typeface="Garamond"/>
              </a:rPr>
              <a:t>) </a:t>
            </a:r>
            <a:r>
              <a:rPr lang="en" sz="1600">
                <a:latin typeface="Garamond"/>
                <a:ea typeface="Garamond"/>
                <a:cs typeface="Garamond"/>
                <a:sym typeface="Garamond"/>
              </a:rPr>
              <a:t>Logistic regression.  </a:t>
            </a:r>
            <a:endParaRPr baseline="30000" sz="1600">
              <a:latin typeface="Garamond"/>
              <a:ea typeface="Garamond"/>
              <a:cs typeface="Garamond"/>
              <a:sym typeface="Garamond"/>
            </a:endParaRPr>
          </a:p>
        </p:txBody>
      </p:sp>
      <p:sp>
        <p:nvSpPr>
          <p:cNvPr id="259" name="Google Shape;259;p34"/>
          <p:cNvSpPr/>
          <p:nvPr/>
        </p:nvSpPr>
        <p:spPr>
          <a:xfrm>
            <a:off x="1860700" y="1808425"/>
            <a:ext cx="1276500" cy="535800"/>
          </a:xfrm>
          <a:prstGeom prst="wedgeRectCallout">
            <a:avLst>
              <a:gd fmla="val 42983" name="adj1"/>
              <a:gd fmla="val -70959" name="adj2"/>
            </a:avLst>
          </a:prstGeom>
          <a:solidFill>
            <a:schemeClr val="accent6"/>
          </a:solidFill>
          <a:ln cap="flat" cmpd="sng" w="9525">
            <a:solidFill>
              <a:srgbClr val="D9D9D9"/>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Garamond"/>
                <a:ea typeface="Garamond"/>
                <a:cs typeface="Garamond"/>
                <a:sym typeface="Garamond"/>
              </a:rPr>
              <a:t>(Y</a:t>
            </a:r>
            <a:r>
              <a:rPr baseline="-25000" lang="en" sz="1200">
                <a:solidFill>
                  <a:schemeClr val="dk1"/>
                </a:solidFill>
                <a:latin typeface="Garamond"/>
                <a:ea typeface="Garamond"/>
                <a:cs typeface="Garamond"/>
                <a:sym typeface="Garamond"/>
              </a:rPr>
              <a:t>1</a:t>
            </a:r>
            <a:r>
              <a:rPr lang="en" sz="1200">
                <a:solidFill>
                  <a:schemeClr val="dk1"/>
                </a:solidFill>
                <a:latin typeface="Garamond"/>
                <a:ea typeface="Garamond"/>
                <a:cs typeface="Garamond"/>
                <a:sym typeface="Garamond"/>
              </a:rPr>
              <a:t>)</a:t>
            </a:r>
            <a:r>
              <a:rPr baseline="-25000" lang="en" sz="1200">
                <a:solidFill>
                  <a:schemeClr val="dk1"/>
                </a:solidFill>
                <a:latin typeface="Garamond"/>
                <a:ea typeface="Garamond"/>
                <a:cs typeface="Garamond"/>
                <a:sym typeface="Garamond"/>
              </a:rPr>
              <a:t>   </a:t>
            </a:r>
            <a:r>
              <a:rPr lang="en" sz="1200">
                <a:solidFill>
                  <a:schemeClr val="dk1"/>
                </a:solidFill>
                <a:latin typeface="Garamond"/>
                <a:ea typeface="Garamond"/>
                <a:cs typeface="Garamond"/>
                <a:sym typeface="Garamond"/>
              </a:rPr>
              <a:t>Recycling </a:t>
            </a:r>
            <a:endParaRPr sz="1200">
              <a:solidFill>
                <a:schemeClr val="dk1"/>
              </a:solidFill>
              <a:latin typeface="Garamond"/>
              <a:ea typeface="Garamond"/>
              <a:cs typeface="Garamond"/>
              <a:sym typeface="Garamond"/>
            </a:endParaRPr>
          </a:p>
          <a:p>
            <a:pPr indent="0" lvl="0" marL="0" rtl="0" algn="ctr">
              <a:spcBef>
                <a:spcPts val="0"/>
              </a:spcBef>
              <a:spcAft>
                <a:spcPts val="0"/>
              </a:spcAft>
              <a:buNone/>
            </a:pPr>
            <a:r>
              <a:rPr lang="en" sz="1200">
                <a:solidFill>
                  <a:schemeClr val="dk1"/>
                </a:solidFill>
                <a:latin typeface="Garamond"/>
                <a:ea typeface="Garamond"/>
                <a:cs typeface="Garamond"/>
                <a:sym typeface="Garamond"/>
              </a:rPr>
              <a:t>(Y</a:t>
            </a:r>
            <a:r>
              <a:rPr baseline="-25000" lang="en" sz="1200">
                <a:solidFill>
                  <a:schemeClr val="dk1"/>
                </a:solidFill>
                <a:latin typeface="Garamond"/>
                <a:ea typeface="Garamond"/>
                <a:cs typeface="Garamond"/>
                <a:sym typeface="Garamond"/>
              </a:rPr>
              <a:t>2</a:t>
            </a:r>
            <a:r>
              <a:rPr lang="en" sz="1200">
                <a:solidFill>
                  <a:schemeClr val="dk1"/>
                </a:solidFill>
                <a:latin typeface="Garamond"/>
                <a:ea typeface="Garamond"/>
                <a:cs typeface="Garamond"/>
                <a:sym typeface="Garamond"/>
              </a:rPr>
              <a:t>)</a:t>
            </a:r>
            <a:r>
              <a:rPr baseline="-25000" lang="en" sz="1200">
                <a:solidFill>
                  <a:schemeClr val="dk1"/>
                </a:solidFill>
                <a:latin typeface="Garamond"/>
                <a:ea typeface="Garamond"/>
                <a:cs typeface="Garamond"/>
                <a:sym typeface="Garamond"/>
              </a:rPr>
              <a:t>   </a:t>
            </a:r>
            <a:r>
              <a:rPr lang="en" sz="1200">
                <a:solidFill>
                  <a:schemeClr val="dk1"/>
                </a:solidFill>
                <a:latin typeface="Garamond"/>
                <a:ea typeface="Garamond"/>
                <a:cs typeface="Garamond"/>
                <a:sym typeface="Garamond"/>
              </a:rPr>
              <a:t>Composting</a:t>
            </a:r>
            <a:endParaRPr sz="1200">
              <a:solidFill>
                <a:schemeClr val="dk1"/>
              </a:solidFill>
              <a:latin typeface="Garamond"/>
              <a:ea typeface="Garamond"/>
              <a:cs typeface="Garamond"/>
              <a:sym typeface="Garamond"/>
            </a:endParaRPr>
          </a:p>
        </p:txBody>
      </p:sp>
      <p:sp>
        <p:nvSpPr>
          <p:cNvPr id="260" name="Google Shape;260;p34"/>
          <p:cNvSpPr/>
          <p:nvPr/>
        </p:nvSpPr>
        <p:spPr>
          <a:xfrm>
            <a:off x="5688025" y="1973900"/>
            <a:ext cx="1276500" cy="535800"/>
          </a:xfrm>
          <a:prstGeom prst="wedgeRectCallout">
            <a:avLst>
              <a:gd fmla="val -43506" name="adj1"/>
              <a:gd fmla="val -92838" name="adj2"/>
            </a:avLst>
          </a:prstGeom>
          <a:solidFill>
            <a:srgbClr val="D9D9D9"/>
          </a:solidFill>
          <a:ln cap="flat" cmpd="sng" w="9525">
            <a:solidFill>
              <a:srgbClr val="D9D9D9"/>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Garamond"/>
                <a:ea typeface="Garamond"/>
                <a:cs typeface="Garamond"/>
                <a:sym typeface="Garamond"/>
              </a:rPr>
              <a:t>(</a:t>
            </a:r>
            <a:r>
              <a:rPr i="1" lang="en" sz="1200">
                <a:solidFill>
                  <a:schemeClr val="dk1"/>
                </a:solidFill>
                <a:latin typeface="Garamond"/>
                <a:ea typeface="Garamond"/>
                <a:cs typeface="Garamond"/>
                <a:sym typeface="Garamond"/>
              </a:rPr>
              <a:t>X</a:t>
            </a:r>
            <a:r>
              <a:rPr lang="en" sz="1200">
                <a:solidFill>
                  <a:schemeClr val="dk1"/>
                </a:solidFill>
                <a:latin typeface="Garamond"/>
                <a:ea typeface="Garamond"/>
                <a:cs typeface="Garamond"/>
                <a:sym typeface="Garamond"/>
              </a:rPr>
              <a:t>)</a:t>
            </a:r>
            <a:r>
              <a:rPr baseline="-25000" lang="en" sz="1200">
                <a:solidFill>
                  <a:schemeClr val="dk1"/>
                </a:solidFill>
                <a:latin typeface="Garamond"/>
                <a:ea typeface="Garamond"/>
                <a:cs typeface="Garamond"/>
                <a:sym typeface="Garamond"/>
              </a:rPr>
              <a:t>   </a:t>
            </a:r>
            <a:r>
              <a:rPr lang="en" sz="1200">
                <a:solidFill>
                  <a:schemeClr val="dk1"/>
                </a:solidFill>
                <a:latin typeface="Garamond"/>
                <a:ea typeface="Garamond"/>
                <a:cs typeface="Garamond"/>
                <a:sym typeface="Garamond"/>
              </a:rPr>
              <a:t>Factors</a:t>
            </a:r>
            <a:endParaRPr sz="1200">
              <a:solidFill>
                <a:schemeClr val="dk1"/>
              </a:solidFill>
              <a:latin typeface="Garamond"/>
              <a:ea typeface="Garamond"/>
              <a:cs typeface="Garamond"/>
              <a:sym typeface="Garamond"/>
            </a:endParaRPr>
          </a:p>
        </p:txBody>
      </p:sp>
      <p:pic>
        <p:nvPicPr>
          <p:cNvPr id="261" name="Google Shape;261;p34"/>
          <p:cNvPicPr preferRelativeResize="0"/>
          <p:nvPr/>
        </p:nvPicPr>
        <p:blipFill>
          <a:blip r:embed="rId4">
            <a:alphaModFix/>
          </a:blip>
          <a:stretch>
            <a:fillRect/>
          </a:stretch>
        </p:blipFill>
        <p:spPr>
          <a:xfrm>
            <a:off x="0" y="4712401"/>
            <a:ext cx="1757281" cy="431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5"/>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3 – Methods |</a:t>
            </a:r>
            <a:r>
              <a:rPr b="1" lang="en" sz="1200">
                <a:latin typeface="Garamond"/>
                <a:ea typeface="Garamond"/>
                <a:cs typeface="Garamond"/>
                <a:sym typeface="Garamond"/>
              </a:rPr>
              <a:t> </a:t>
            </a:r>
            <a:r>
              <a:rPr lang="en" sz="1200">
                <a:latin typeface="Garamond"/>
                <a:ea typeface="Garamond"/>
                <a:cs typeface="Garamond"/>
                <a:sym typeface="Garamond"/>
              </a:rPr>
              <a:t>Factors</a:t>
            </a:r>
            <a:endParaRPr b="1" sz="1200">
              <a:latin typeface="Garamond"/>
              <a:ea typeface="Garamond"/>
              <a:cs typeface="Garamond"/>
              <a:sym typeface="Garamond"/>
            </a:endParaRPr>
          </a:p>
        </p:txBody>
      </p:sp>
      <p:cxnSp>
        <p:nvCxnSpPr>
          <p:cNvPr id="267" name="Google Shape;267;p35"/>
          <p:cNvCxnSpPr/>
          <p:nvPr/>
        </p:nvCxnSpPr>
        <p:spPr>
          <a:xfrm>
            <a:off x="1399625" y="2937175"/>
            <a:ext cx="1323900" cy="0"/>
          </a:xfrm>
          <a:prstGeom prst="straightConnector1">
            <a:avLst/>
          </a:prstGeom>
          <a:noFill/>
          <a:ln cap="flat" cmpd="sng" w="9525">
            <a:solidFill>
              <a:srgbClr val="000000"/>
            </a:solidFill>
            <a:prstDash val="dot"/>
            <a:round/>
            <a:headEnd len="med" w="med" type="none"/>
            <a:tailEnd len="med" w="med" type="none"/>
          </a:ln>
        </p:spPr>
      </p:cxnSp>
      <p:cxnSp>
        <p:nvCxnSpPr>
          <p:cNvPr id="268" name="Google Shape;268;p35"/>
          <p:cNvCxnSpPr/>
          <p:nvPr/>
        </p:nvCxnSpPr>
        <p:spPr>
          <a:xfrm>
            <a:off x="3910050" y="2937175"/>
            <a:ext cx="4101600" cy="0"/>
          </a:xfrm>
          <a:prstGeom prst="straightConnector1">
            <a:avLst/>
          </a:prstGeom>
          <a:noFill/>
          <a:ln cap="flat" cmpd="sng" w="9525">
            <a:solidFill>
              <a:srgbClr val="000000"/>
            </a:solidFill>
            <a:prstDash val="dot"/>
            <a:round/>
            <a:headEnd len="med" w="med" type="none"/>
            <a:tailEnd len="med" w="med" type="none"/>
          </a:ln>
        </p:spPr>
      </p:cxnSp>
      <p:sp>
        <p:nvSpPr>
          <p:cNvPr id="269" name="Google Shape;269;p35"/>
          <p:cNvSpPr txBox="1"/>
          <p:nvPr/>
        </p:nvSpPr>
        <p:spPr>
          <a:xfrm>
            <a:off x="1060925" y="2899200"/>
            <a:ext cx="2001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Garamond"/>
                <a:ea typeface="Garamond"/>
                <a:cs typeface="Garamond"/>
                <a:sym typeface="Garamond"/>
              </a:rPr>
              <a:t>Dependent variable</a:t>
            </a:r>
            <a:endParaRPr sz="1200">
              <a:latin typeface="Garamond"/>
              <a:ea typeface="Garamond"/>
              <a:cs typeface="Garamond"/>
              <a:sym typeface="Garamond"/>
            </a:endParaRPr>
          </a:p>
        </p:txBody>
      </p:sp>
      <p:sp>
        <p:nvSpPr>
          <p:cNvPr id="270" name="Google Shape;270;p35"/>
          <p:cNvSpPr txBox="1"/>
          <p:nvPr/>
        </p:nvSpPr>
        <p:spPr>
          <a:xfrm>
            <a:off x="3910050" y="2899200"/>
            <a:ext cx="4129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Garamond"/>
                <a:ea typeface="Garamond"/>
                <a:cs typeface="Garamond"/>
                <a:sym typeface="Garamond"/>
              </a:rPr>
              <a:t>Independent</a:t>
            </a:r>
            <a:r>
              <a:rPr lang="en" sz="1200">
                <a:latin typeface="Garamond"/>
                <a:ea typeface="Garamond"/>
                <a:cs typeface="Garamond"/>
                <a:sym typeface="Garamond"/>
              </a:rPr>
              <a:t> variables (factors)</a:t>
            </a:r>
            <a:endParaRPr sz="1200">
              <a:latin typeface="Garamond"/>
              <a:ea typeface="Garamond"/>
              <a:cs typeface="Garamond"/>
              <a:sym typeface="Garamond"/>
            </a:endParaRPr>
          </a:p>
        </p:txBody>
      </p:sp>
      <p:sp>
        <p:nvSpPr>
          <p:cNvPr id="271" name="Google Shape;271;p35"/>
          <p:cNvSpPr txBox="1"/>
          <p:nvPr/>
        </p:nvSpPr>
        <p:spPr>
          <a:xfrm>
            <a:off x="3910050" y="1999575"/>
            <a:ext cx="41016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Garamond"/>
                <a:ea typeface="Garamond"/>
                <a:cs typeface="Garamond"/>
                <a:sym typeface="Garamond"/>
              </a:rPr>
              <a:t>(1)</a:t>
            </a:r>
            <a:r>
              <a:rPr lang="en" sz="1600">
                <a:latin typeface="Garamond"/>
                <a:ea typeface="Garamond"/>
                <a:cs typeface="Garamond"/>
                <a:sym typeface="Garamond"/>
              </a:rPr>
              <a:t> female, </a:t>
            </a:r>
            <a:r>
              <a:rPr b="1" lang="en" sz="1600">
                <a:solidFill>
                  <a:schemeClr val="dk1"/>
                </a:solidFill>
                <a:latin typeface="Garamond"/>
                <a:ea typeface="Garamond"/>
                <a:cs typeface="Garamond"/>
                <a:sym typeface="Garamond"/>
              </a:rPr>
              <a:t>(2)</a:t>
            </a:r>
            <a:r>
              <a:rPr lang="en" sz="1600">
                <a:latin typeface="Garamond"/>
                <a:ea typeface="Garamond"/>
                <a:cs typeface="Garamond"/>
                <a:sym typeface="Garamond"/>
              </a:rPr>
              <a:t> no prejudices, </a:t>
            </a:r>
            <a:r>
              <a:rPr b="1" lang="en" sz="1600">
                <a:solidFill>
                  <a:schemeClr val="dk1"/>
                </a:solidFill>
                <a:latin typeface="Garamond"/>
                <a:ea typeface="Garamond"/>
                <a:cs typeface="Garamond"/>
                <a:sym typeface="Garamond"/>
              </a:rPr>
              <a:t>(3)</a:t>
            </a:r>
            <a:r>
              <a:rPr lang="en" sz="1600">
                <a:latin typeface="Garamond"/>
                <a:ea typeface="Garamond"/>
                <a:cs typeface="Garamond"/>
                <a:sym typeface="Garamond"/>
              </a:rPr>
              <a:t> </a:t>
            </a:r>
            <a:r>
              <a:rPr lang="en" sz="1600">
                <a:solidFill>
                  <a:schemeClr val="dk1"/>
                </a:solidFill>
                <a:latin typeface="Garamond"/>
                <a:ea typeface="Garamond"/>
                <a:cs typeface="Garamond"/>
                <a:sym typeface="Garamond"/>
              </a:rPr>
              <a:t>senior, </a:t>
            </a:r>
            <a:endParaRPr sz="1600">
              <a:solidFill>
                <a:schemeClr val="dk1"/>
              </a:solidFill>
              <a:latin typeface="Garamond"/>
              <a:ea typeface="Garamond"/>
              <a:cs typeface="Garamond"/>
              <a:sym typeface="Garamond"/>
            </a:endParaRPr>
          </a:p>
          <a:p>
            <a:pPr indent="0" lvl="0" marL="0" rtl="0" algn="ctr">
              <a:spcBef>
                <a:spcPts val="0"/>
              </a:spcBef>
              <a:spcAft>
                <a:spcPts val="0"/>
              </a:spcAft>
              <a:buNone/>
            </a:pPr>
            <a:r>
              <a:rPr b="1" lang="en" sz="1600">
                <a:solidFill>
                  <a:schemeClr val="dk1"/>
                </a:solidFill>
                <a:latin typeface="Garamond"/>
                <a:ea typeface="Garamond"/>
                <a:cs typeface="Garamond"/>
                <a:sym typeface="Garamond"/>
              </a:rPr>
              <a:t>(4)</a:t>
            </a:r>
            <a:r>
              <a:rPr lang="en" sz="1600">
                <a:solidFill>
                  <a:schemeClr val="dk1"/>
                </a:solidFill>
                <a:latin typeface="Garamond"/>
                <a:ea typeface="Garamond"/>
                <a:cs typeface="Garamond"/>
                <a:sym typeface="Garamond"/>
              </a:rPr>
              <a:t> belief_impact, </a:t>
            </a:r>
            <a:r>
              <a:rPr b="1" lang="en" sz="1600">
                <a:solidFill>
                  <a:schemeClr val="dk1"/>
                </a:solidFill>
                <a:latin typeface="Garamond"/>
                <a:ea typeface="Garamond"/>
                <a:cs typeface="Garamond"/>
                <a:sym typeface="Garamond"/>
              </a:rPr>
              <a:t>(5)</a:t>
            </a:r>
            <a:r>
              <a:rPr lang="en" sz="1600">
                <a:solidFill>
                  <a:schemeClr val="dk1"/>
                </a:solidFill>
                <a:latin typeface="Garamond"/>
                <a:ea typeface="Garamond"/>
                <a:cs typeface="Garamond"/>
                <a:sym typeface="Garamond"/>
              </a:rPr>
              <a:t> lvl_4, </a:t>
            </a:r>
            <a:r>
              <a:rPr b="1" lang="en" sz="1600">
                <a:solidFill>
                  <a:schemeClr val="dk1"/>
                </a:solidFill>
                <a:latin typeface="Garamond"/>
                <a:ea typeface="Garamond"/>
                <a:cs typeface="Garamond"/>
                <a:sym typeface="Garamond"/>
              </a:rPr>
              <a:t>(6)</a:t>
            </a:r>
            <a:r>
              <a:rPr lang="en" sz="1600">
                <a:solidFill>
                  <a:schemeClr val="dk1"/>
                </a:solidFill>
                <a:latin typeface="Garamond"/>
                <a:ea typeface="Garamond"/>
                <a:cs typeface="Garamond"/>
                <a:sym typeface="Garamond"/>
              </a:rPr>
              <a:t> animals, </a:t>
            </a:r>
            <a:endParaRPr sz="1600">
              <a:solidFill>
                <a:schemeClr val="dk1"/>
              </a:solidFill>
              <a:latin typeface="Garamond"/>
              <a:ea typeface="Garamond"/>
              <a:cs typeface="Garamond"/>
              <a:sym typeface="Garamond"/>
            </a:endParaRPr>
          </a:p>
          <a:p>
            <a:pPr indent="0" lvl="0" marL="0" rtl="0" algn="ctr">
              <a:spcBef>
                <a:spcPts val="0"/>
              </a:spcBef>
              <a:spcAft>
                <a:spcPts val="0"/>
              </a:spcAft>
              <a:buNone/>
            </a:pPr>
            <a:r>
              <a:rPr b="1" lang="en" sz="1600">
                <a:solidFill>
                  <a:schemeClr val="dk1"/>
                </a:solidFill>
                <a:latin typeface="Garamond"/>
                <a:ea typeface="Garamond"/>
                <a:cs typeface="Garamond"/>
                <a:sym typeface="Garamond"/>
              </a:rPr>
              <a:t>(7)</a:t>
            </a:r>
            <a:r>
              <a:rPr lang="en" sz="1600">
                <a:solidFill>
                  <a:schemeClr val="dk1"/>
                </a:solidFill>
                <a:latin typeface="Garamond"/>
                <a:ea typeface="Garamond"/>
                <a:cs typeface="Garamond"/>
                <a:sym typeface="Garamond"/>
              </a:rPr>
              <a:t> university.</a:t>
            </a:r>
            <a:endParaRPr baseline="30000" sz="1600">
              <a:latin typeface="Garamond"/>
              <a:ea typeface="Garamond"/>
              <a:cs typeface="Garamond"/>
              <a:sym typeface="Garamond"/>
            </a:endParaRPr>
          </a:p>
        </p:txBody>
      </p:sp>
      <p:cxnSp>
        <p:nvCxnSpPr>
          <p:cNvPr id="272" name="Google Shape;272;p35"/>
          <p:cNvCxnSpPr/>
          <p:nvPr/>
        </p:nvCxnSpPr>
        <p:spPr>
          <a:xfrm rot="10800000">
            <a:off x="2971600" y="2502800"/>
            <a:ext cx="1254900" cy="0"/>
          </a:xfrm>
          <a:prstGeom prst="straightConnector1">
            <a:avLst/>
          </a:prstGeom>
          <a:noFill/>
          <a:ln cap="flat" cmpd="sng" w="9525">
            <a:solidFill>
              <a:srgbClr val="000000"/>
            </a:solidFill>
            <a:prstDash val="solid"/>
            <a:round/>
            <a:headEnd len="med" w="med" type="none"/>
            <a:tailEnd len="med" w="med" type="triangle"/>
          </a:ln>
        </p:spPr>
      </p:cxnSp>
      <p:sp>
        <p:nvSpPr>
          <p:cNvPr id="273" name="Google Shape;273;p35"/>
          <p:cNvSpPr txBox="1"/>
          <p:nvPr/>
        </p:nvSpPr>
        <p:spPr>
          <a:xfrm>
            <a:off x="1154975" y="1778950"/>
            <a:ext cx="18132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highlight>
                  <a:schemeClr val="accent6"/>
                </a:highlight>
                <a:latin typeface="Garamond"/>
                <a:ea typeface="Garamond"/>
                <a:cs typeface="Garamond"/>
                <a:sym typeface="Garamond"/>
              </a:rPr>
              <a:t>r</a:t>
            </a:r>
            <a:r>
              <a:rPr lang="en" sz="3200">
                <a:highlight>
                  <a:schemeClr val="accent6"/>
                </a:highlight>
                <a:latin typeface="Garamond"/>
                <a:ea typeface="Garamond"/>
                <a:cs typeface="Garamond"/>
                <a:sym typeface="Garamond"/>
              </a:rPr>
              <a:t>ecycle</a:t>
            </a:r>
            <a:endParaRPr sz="3200">
              <a:highlight>
                <a:schemeClr val="accent6"/>
              </a:highlight>
              <a:latin typeface="Garamond"/>
              <a:ea typeface="Garamond"/>
              <a:cs typeface="Garamond"/>
              <a:sym typeface="Garamond"/>
            </a:endParaRPr>
          </a:p>
          <a:p>
            <a:pPr indent="0" lvl="0" marL="0" rtl="0" algn="ctr">
              <a:spcBef>
                <a:spcPts val="0"/>
              </a:spcBef>
              <a:spcAft>
                <a:spcPts val="0"/>
              </a:spcAft>
              <a:buNone/>
            </a:pPr>
            <a:r>
              <a:rPr lang="en" sz="3200">
                <a:highlight>
                  <a:schemeClr val="accent6"/>
                </a:highlight>
                <a:latin typeface="Garamond"/>
                <a:ea typeface="Garamond"/>
                <a:cs typeface="Garamond"/>
                <a:sym typeface="Garamond"/>
              </a:rPr>
              <a:t>compost</a:t>
            </a:r>
            <a:r>
              <a:rPr lang="en" sz="3200">
                <a:latin typeface="Garamond"/>
                <a:ea typeface="Garamond"/>
                <a:cs typeface="Garamond"/>
                <a:sym typeface="Garamond"/>
              </a:rPr>
              <a:t> </a:t>
            </a:r>
            <a:endParaRPr sz="3200">
              <a:latin typeface="Garamond"/>
              <a:ea typeface="Garamond"/>
              <a:cs typeface="Garamond"/>
              <a:sym typeface="Garamond"/>
            </a:endParaRPr>
          </a:p>
        </p:txBody>
      </p:sp>
      <p:sp>
        <p:nvSpPr>
          <p:cNvPr id="274" name="Google Shape;274;p35"/>
          <p:cNvSpPr txBox="1"/>
          <p:nvPr/>
        </p:nvSpPr>
        <p:spPr>
          <a:xfrm>
            <a:off x="3027100" y="2142375"/>
            <a:ext cx="1143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B7B7B7"/>
                </a:solidFill>
                <a:latin typeface="Garamond"/>
                <a:ea typeface="Garamond"/>
                <a:cs typeface="Garamond"/>
                <a:sym typeface="Garamond"/>
              </a:rPr>
              <a:t>predict</a:t>
            </a:r>
            <a:endParaRPr>
              <a:solidFill>
                <a:srgbClr val="B7B7B7"/>
              </a:solidFill>
            </a:endParaRPr>
          </a:p>
        </p:txBody>
      </p:sp>
      <p:pic>
        <p:nvPicPr>
          <p:cNvPr id="275" name="Google Shape;275;p35"/>
          <p:cNvPicPr preferRelativeResize="0"/>
          <p:nvPr/>
        </p:nvPicPr>
        <p:blipFill>
          <a:blip r:embed="rId3">
            <a:alphaModFix/>
          </a:blip>
          <a:stretch>
            <a:fillRect/>
          </a:stretch>
        </p:blipFill>
        <p:spPr>
          <a:xfrm>
            <a:off x="0" y="4712401"/>
            <a:ext cx="1757281" cy="431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6"/>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4 – Results | </a:t>
            </a:r>
            <a:r>
              <a:rPr lang="en" sz="1200">
                <a:latin typeface="Garamond"/>
                <a:ea typeface="Garamond"/>
                <a:cs typeface="Garamond"/>
                <a:sym typeface="Garamond"/>
              </a:rPr>
              <a:t>Regression recycling</a:t>
            </a:r>
            <a:endParaRPr b="1" sz="1200">
              <a:latin typeface="Garamond"/>
              <a:ea typeface="Garamond"/>
              <a:cs typeface="Garamond"/>
              <a:sym typeface="Garamond"/>
            </a:endParaRPr>
          </a:p>
        </p:txBody>
      </p:sp>
      <p:pic>
        <p:nvPicPr>
          <p:cNvPr id="281" name="Google Shape;281;p36"/>
          <p:cNvPicPr preferRelativeResize="0"/>
          <p:nvPr/>
        </p:nvPicPr>
        <p:blipFill>
          <a:blip r:embed="rId3">
            <a:alphaModFix/>
          </a:blip>
          <a:stretch>
            <a:fillRect/>
          </a:stretch>
        </p:blipFill>
        <p:spPr>
          <a:xfrm>
            <a:off x="1191100" y="589275"/>
            <a:ext cx="6761809" cy="42983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7"/>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4 – Results | </a:t>
            </a:r>
            <a:r>
              <a:rPr lang="en" sz="1200">
                <a:latin typeface="Garamond"/>
                <a:ea typeface="Garamond"/>
                <a:cs typeface="Garamond"/>
                <a:sym typeface="Garamond"/>
              </a:rPr>
              <a:t>Regression recycling</a:t>
            </a:r>
            <a:endParaRPr b="1" sz="1200">
              <a:latin typeface="Garamond"/>
              <a:ea typeface="Garamond"/>
              <a:cs typeface="Garamond"/>
              <a:sym typeface="Garamond"/>
            </a:endParaRPr>
          </a:p>
        </p:txBody>
      </p:sp>
      <p:pic>
        <p:nvPicPr>
          <p:cNvPr id="287" name="Google Shape;287;p37"/>
          <p:cNvPicPr preferRelativeResize="0"/>
          <p:nvPr/>
        </p:nvPicPr>
        <p:blipFill>
          <a:blip r:embed="rId3">
            <a:alphaModFix/>
          </a:blip>
          <a:stretch>
            <a:fillRect/>
          </a:stretch>
        </p:blipFill>
        <p:spPr>
          <a:xfrm>
            <a:off x="1191100" y="589275"/>
            <a:ext cx="6761809" cy="4298399"/>
          </a:xfrm>
          <a:prstGeom prst="rect">
            <a:avLst/>
          </a:prstGeom>
          <a:noFill/>
          <a:ln>
            <a:noFill/>
          </a:ln>
        </p:spPr>
      </p:pic>
      <p:sp>
        <p:nvSpPr>
          <p:cNvPr id="288" name="Google Shape;288;p37"/>
          <p:cNvSpPr/>
          <p:nvPr/>
        </p:nvSpPr>
        <p:spPr>
          <a:xfrm>
            <a:off x="1275525" y="144790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 name="Google Shape;289;p37"/>
          <p:cNvSpPr/>
          <p:nvPr/>
        </p:nvSpPr>
        <p:spPr>
          <a:xfrm>
            <a:off x="5984650" y="144790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38" title="Points scored"/>
          <p:cNvPicPr preferRelativeResize="0"/>
          <p:nvPr/>
        </p:nvPicPr>
        <p:blipFill>
          <a:blip r:embed="rId3">
            <a:alphaModFix/>
          </a:blip>
          <a:stretch>
            <a:fillRect/>
          </a:stretch>
        </p:blipFill>
        <p:spPr>
          <a:xfrm>
            <a:off x="1889950" y="1313650"/>
            <a:ext cx="5364099" cy="2664150"/>
          </a:xfrm>
          <a:prstGeom prst="rect">
            <a:avLst/>
          </a:prstGeom>
          <a:noFill/>
          <a:ln>
            <a:noFill/>
          </a:ln>
        </p:spPr>
      </p:pic>
      <p:sp>
        <p:nvSpPr>
          <p:cNvPr id="295" name="Google Shape;295;p38"/>
          <p:cNvSpPr txBox="1"/>
          <p:nvPr/>
        </p:nvSpPr>
        <p:spPr>
          <a:xfrm rot="-5400000">
            <a:off x="589900" y="2305200"/>
            <a:ext cx="253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Garamond"/>
                <a:ea typeface="Garamond"/>
                <a:cs typeface="Garamond"/>
                <a:sym typeface="Garamond"/>
              </a:rPr>
              <a:t>Hours</a:t>
            </a:r>
            <a:endParaRPr b="1" sz="1200">
              <a:latin typeface="Garamond"/>
              <a:ea typeface="Garamond"/>
              <a:cs typeface="Garamond"/>
              <a:sym typeface="Garamond"/>
            </a:endParaRPr>
          </a:p>
        </p:txBody>
      </p:sp>
      <p:sp>
        <p:nvSpPr>
          <p:cNvPr id="296" name="Google Shape;296;p38"/>
          <p:cNvSpPr txBox="1"/>
          <p:nvPr/>
        </p:nvSpPr>
        <p:spPr>
          <a:xfrm>
            <a:off x="2509700" y="821850"/>
            <a:ext cx="4329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Garamond"/>
                <a:ea typeface="Garamond"/>
                <a:cs typeface="Garamond"/>
                <a:sym typeface="Garamond"/>
              </a:rPr>
              <a:t>Daily time in caregiving activities per participant (Colombia 2020-2021).</a:t>
            </a:r>
            <a:endParaRPr b="1" sz="1600">
              <a:latin typeface="Garamond"/>
              <a:ea typeface="Garamond"/>
              <a:cs typeface="Garamond"/>
              <a:sym typeface="Garamond"/>
            </a:endParaRPr>
          </a:p>
        </p:txBody>
      </p:sp>
      <p:sp>
        <p:nvSpPr>
          <p:cNvPr id="297" name="Google Shape;297;p38"/>
          <p:cNvSpPr txBox="1"/>
          <p:nvPr/>
        </p:nvSpPr>
        <p:spPr>
          <a:xfrm>
            <a:off x="0" y="43402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999999"/>
                </a:solidFill>
                <a:latin typeface="Garamond"/>
                <a:ea typeface="Garamond"/>
                <a:cs typeface="Garamond"/>
                <a:sym typeface="Garamond"/>
              </a:rPr>
              <a:t>Source: National Survey of Use of Time, DANE (2020).</a:t>
            </a:r>
            <a:endParaRPr sz="1200">
              <a:solidFill>
                <a:srgbClr val="999999"/>
              </a:solidFill>
              <a:latin typeface="Garamond"/>
              <a:ea typeface="Garamond"/>
              <a:cs typeface="Garamond"/>
              <a:sym typeface="Garamond"/>
            </a:endParaRPr>
          </a:p>
        </p:txBody>
      </p:sp>
      <p:sp>
        <p:nvSpPr>
          <p:cNvPr id="298" name="Google Shape;298;p38"/>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4 – Results | </a:t>
            </a:r>
            <a:r>
              <a:rPr lang="en" sz="1200">
                <a:latin typeface="Garamond"/>
                <a:ea typeface="Garamond"/>
                <a:cs typeface="Garamond"/>
                <a:sym typeface="Garamond"/>
              </a:rPr>
              <a:t>Regression recycling</a:t>
            </a:r>
            <a:endParaRPr b="1" sz="1200">
              <a:latin typeface="Garamond"/>
              <a:ea typeface="Garamond"/>
              <a:cs typeface="Garamond"/>
              <a:sym typeface="Garamond"/>
            </a:endParaRPr>
          </a:p>
        </p:txBody>
      </p:sp>
      <p:sp>
        <p:nvSpPr>
          <p:cNvPr id="299" name="Google Shape;299;p38"/>
          <p:cNvSpPr/>
          <p:nvPr/>
        </p:nvSpPr>
        <p:spPr>
          <a:xfrm>
            <a:off x="6583475" y="2489000"/>
            <a:ext cx="2034900" cy="916800"/>
          </a:xfrm>
          <a:prstGeom prst="wedgeRectCallout">
            <a:avLst>
              <a:gd fmla="val -62001" name="adj1"/>
              <a:gd fmla="val -6745" name="adj2"/>
            </a:avLst>
          </a:prstGeom>
          <a:solidFill>
            <a:schemeClr val="accent6"/>
          </a:solidFill>
          <a:ln cap="flat" cmpd="sng" w="9525">
            <a:solidFill>
              <a:srgbClr val="D9D9D9"/>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Garamond"/>
                <a:ea typeface="Garamond"/>
                <a:cs typeface="Garamond"/>
                <a:sym typeface="Garamond"/>
              </a:rPr>
              <a:t>Average age for direct care is 33 years old</a:t>
            </a:r>
            <a:endParaRPr sz="1200">
              <a:solidFill>
                <a:schemeClr val="dk1"/>
              </a:solidFill>
              <a:latin typeface="Garamond"/>
              <a:ea typeface="Garamond"/>
              <a:cs typeface="Garamond"/>
              <a:sym typeface="Garamond"/>
            </a:endParaRPr>
          </a:p>
        </p:txBody>
      </p:sp>
      <p:pic>
        <p:nvPicPr>
          <p:cNvPr id="300" name="Google Shape;300;p38"/>
          <p:cNvPicPr preferRelativeResize="0"/>
          <p:nvPr/>
        </p:nvPicPr>
        <p:blipFill>
          <a:blip r:embed="rId4">
            <a:alphaModFix/>
          </a:blip>
          <a:stretch>
            <a:fillRect/>
          </a:stretch>
        </p:blipFill>
        <p:spPr>
          <a:xfrm>
            <a:off x="0" y="4712401"/>
            <a:ext cx="1757281" cy="431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9"/>
          <p:cNvSpPr txBox="1"/>
          <p:nvPr/>
        </p:nvSpPr>
        <p:spPr>
          <a:xfrm>
            <a:off x="0" y="43402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999999"/>
                </a:solidFill>
                <a:latin typeface="Garamond"/>
                <a:ea typeface="Garamond"/>
                <a:cs typeface="Garamond"/>
                <a:sym typeface="Garamond"/>
              </a:rPr>
              <a:t>Source: Executive Document Environmental Culture Survey (2021).</a:t>
            </a:r>
            <a:endParaRPr sz="1200">
              <a:solidFill>
                <a:srgbClr val="999999"/>
              </a:solidFill>
              <a:latin typeface="Garamond"/>
              <a:ea typeface="Garamond"/>
              <a:cs typeface="Garamond"/>
              <a:sym typeface="Garamond"/>
            </a:endParaRPr>
          </a:p>
        </p:txBody>
      </p:sp>
      <p:sp>
        <p:nvSpPr>
          <p:cNvPr id="306" name="Google Shape;306;p39"/>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4 – Results | </a:t>
            </a:r>
            <a:r>
              <a:rPr lang="en" sz="1200">
                <a:latin typeface="Garamond"/>
                <a:ea typeface="Garamond"/>
                <a:cs typeface="Garamond"/>
                <a:sym typeface="Garamond"/>
              </a:rPr>
              <a:t>Regression recycling</a:t>
            </a:r>
            <a:endParaRPr b="1" sz="1200">
              <a:latin typeface="Garamond"/>
              <a:ea typeface="Garamond"/>
              <a:cs typeface="Garamond"/>
              <a:sym typeface="Garamond"/>
            </a:endParaRPr>
          </a:p>
        </p:txBody>
      </p:sp>
      <p:pic>
        <p:nvPicPr>
          <p:cNvPr id="307" name="Google Shape;307;p39"/>
          <p:cNvPicPr preferRelativeResize="0"/>
          <p:nvPr/>
        </p:nvPicPr>
        <p:blipFill>
          <a:blip r:embed="rId3">
            <a:alphaModFix/>
          </a:blip>
          <a:stretch>
            <a:fillRect/>
          </a:stretch>
        </p:blipFill>
        <p:spPr>
          <a:xfrm>
            <a:off x="1857901" y="1010925"/>
            <a:ext cx="5428201" cy="3176875"/>
          </a:xfrm>
          <a:prstGeom prst="rect">
            <a:avLst/>
          </a:prstGeom>
          <a:noFill/>
          <a:ln>
            <a:noFill/>
          </a:ln>
        </p:spPr>
      </p:pic>
      <p:pic>
        <p:nvPicPr>
          <p:cNvPr id="308" name="Google Shape;308;p39"/>
          <p:cNvPicPr preferRelativeResize="0"/>
          <p:nvPr/>
        </p:nvPicPr>
        <p:blipFill>
          <a:blip r:embed="rId4">
            <a:alphaModFix/>
          </a:blip>
          <a:stretch>
            <a:fillRect/>
          </a:stretch>
        </p:blipFill>
        <p:spPr>
          <a:xfrm>
            <a:off x="0" y="4712401"/>
            <a:ext cx="1757281" cy="431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0"/>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4 – Results | </a:t>
            </a:r>
            <a:r>
              <a:rPr lang="en" sz="1200">
                <a:latin typeface="Garamond"/>
                <a:ea typeface="Garamond"/>
                <a:cs typeface="Garamond"/>
                <a:sym typeface="Garamond"/>
              </a:rPr>
              <a:t>Regression recycling</a:t>
            </a:r>
            <a:endParaRPr b="1" sz="1200">
              <a:latin typeface="Garamond"/>
              <a:ea typeface="Garamond"/>
              <a:cs typeface="Garamond"/>
              <a:sym typeface="Garamond"/>
            </a:endParaRPr>
          </a:p>
        </p:txBody>
      </p:sp>
      <p:pic>
        <p:nvPicPr>
          <p:cNvPr id="314" name="Google Shape;314;p40"/>
          <p:cNvPicPr preferRelativeResize="0"/>
          <p:nvPr/>
        </p:nvPicPr>
        <p:blipFill>
          <a:blip r:embed="rId3">
            <a:alphaModFix/>
          </a:blip>
          <a:stretch>
            <a:fillRect/>
          </a:stretch>
        </p:blipFill>
        <p:spPr>
          <a:xfrm>
            <a:off x="2228575" y="958750"/>
            <a:ext cx="2343424" cy="3518650"/>
          </a:xfrm>
          <a:prstGeom prst="rect">
            <a:avLst/>
          </a:prstGeom>
          <a:noFill/>
          <a:ln>
            <a:noFill/>
          </a:ln>
        </p:spPr>
      </p:pic>
      <p:pic>
        <p:nvPicPr>
          <p:cNvPr id="315" name="Google Shape;315;p40"/>
          <p:cNvPicPr preferRelativeResize="0"/>
          <p:nvPr/>
        </p:nvPicPr>
        <p:blipFill>
          <a:blip r:embed="rId4">
            <a:alphaModFix/>
          </a:blip>
          <a:stretch>
            <a:fillRect/>
          </a:stretch>
        </p:blipFill>
        <p:spPr>
          <a:xfrm>
            <a:off x="4661675" y="958750"/>
            <a:ext cx="2343425" cy="3539910"/>
          </a:xfrm>
          <a:prstGeom prst="rect">
            <a:avLst/>
          </a:prstGeom>
          <a:noFill/>
          <a:ln>
            <a:noFill/>
          </a:ln>
        </p:spPr>
      </p:pic>
      <p:pic>
        <p:nvPicPr>
          <p:cNvPr id="316" name="Google Shape;316;p40"/>
          <p:cNvPicPr preferRelativeResize="0"/>
          <p:nvPr/>
        </p:nvPicPr>
        <p:blipFill>
          <a:blip r:embed="rId5">
            <a:alphaModFix/>
          </a:blip>
          <a:stretch>
            <a:fillRect/>
          </a:stretch>
        </p:blipFill>
        <p:spPr>
          <a:xfrm>
            <a:off x="8002525" y="4679525"/>
            <a:ext cx="946850" cy="318132"/>
          </a:xfrm>
          <a:prstGeom prst="rect">
            <a:avLst/>
          </a:prstGeom>
          <a:noFill/>
          <a:ln>
            <a:noFill/>
          </a:ln>
        </p:spPr>
      </p:pic>
      <p:pic>
        <p:nvPicPr>
          <p:cNvPr id="317" name="Google Shape;317;p40"/>
          <p:cNvPicPr preferRelativeResize="0"/>
          <p:nvPr/>
        </p:nvPicPr>
        <p:blipFill>
          <a:blip r:embed="rId6">
            <a:alphaModFix/>
          </a:blip>
          <a:stretch>
            <a:fillRect/>
          </a:stretch>
        </p:blipFill>
        <p:spPr>
          <a:xfrm>
            <a:off x="0" y="4712401"/>
            <a:ext cx="1757281" cy="431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1"/>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4 – Results | </a:t>
            </a:r>
            <a:r>
              <a:rPr lang="en" sz="1200">
                <a:latin typeface="Garamond"/>
                <a:ea typeface="Garamond"/>
                <a:cs typeface="Garamond"/>
                <a:sym typeface="Garamond"/>
              </a:rPr>
              <a:t>Regression recycling</a:t>
            </a:r>
            <a:endParaRPr b="1" sz="1200">
              <a:latin typeface="Garamond"/>
              <a:ea typeface="Garamond"/>
              <a:cs typeface="Garamond"/>
              <a:sym typeface="Garamond"/>
            </a:endParaRPr>
          </a:p>
        </p:txBody>
      </p:sp>
      <p:pic>
        <p:nvPicPr>
          <p:cNvPr id="323" name="Google Shape;323;p41"/>
          <p:cNvPicPr preferRelativeResize="0"/>
          <p:nvPr/>
        </p:nvPicPr>
        <p:blipFill>
          <a:blip r:embed="rId3">
            <a:alphaModFix/>
          </a:blip>
          <a:stretch>
            <a:fillRect/>
          </a:stretch>
        </p:blipFill>
        <p:spPr>
          <a:xfrm>
            <a:off x="1191100" y="589275"/>
            <a:ext cx="6761809" cy="4298399"/>
          </a:xfrm>
          <a:prstGeom prst="rect">
            <a:avLst/>
          </a:prstGeom>
          <a:noFill/>
          <a:ln>
            <a:noFill/>
          </a:ln>
        </p:spPr>
      </p:pic>
      <p:sp>
        <p:nvSpPr>
          <p:cNvPr id="324" name="Google Shape;324;p41"/>
          <p:cNvSpPr/>
          <p:nvPr/>
        </p:nvSpPr>
        <p:spPr>
          <a:xfrm>
            <a:off x="1275525" y="1751275"/>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5" name="Google Shape;325;p41"/>
          <p:cNvSpPr/>
          <p:nvPr/>
        </p:nvSpPr>
        <p:spPr>
          <a:xfrm>
            <a:off x="5984650" y="1751275"/>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6" name="Google Shape;326;p41"/>
          <p:cNvSpPr/>
          <p:nvPr/>
        </p:nvSpPr>
        <p:spPr>
          <a:xfrm>
            <a:off x="3109525" y="1751275"/>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1 – Research question | </a:t>
            </a:r>
            <a:r>
              <a:rPr lang="en" sz="1200">
                <a:latin typeface="Garamond"/>
                <a:ea typeface="Garamond"/>
                <a:cs typeface="Garamond"/>
                <a:sym typeface="Garamond"/>
              </a:rPr>
              <a:t>Who cares for… </a:t>
            </a:r>
            <a:endParaRPr b="1" sz="1200">
              <a:latin typeface="Garamond"/>
              <a:ea typeface="Garamond"/>
              <a:cs typeface="Garamond"/>
              <a:sym typeface="Garamond"/>
            </a:endParaRPr>
          </a:p>
        </p:txBody>
      </p:sp>
      <p:sp>
        <p:nvSpPr>
          <p:cNvPr id="69" name="Google Shape;69;p15"/>
          <p:cNvSpPr txBox="1"/>
          <p:nvPr/>
        </p:nvSpPr>
        <p:spPr>
          <a:xfrm>
            <a:off x="6900" y="2244300"/>
            <a:ext cx="91440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Garamond"/>
                <a:ea typeface="Garamond"/>
                <a:cs typeface="Garamond"/>
                <a:sym typeface="Garamond"/>
              </a:rPr>
              <a:t>Who </a:t>
            </a:r>
            <a:r>
              <a:rPr lang="en" sz="3200">
                <a:highlight>
                  <a:schemeClr val="accent6"/>
                </a:highlight>
                <a:latin typeface="Garamond"/>
                <a:ea typeface="Garamond"/>
                <a:cs typeface="Garamond"/>
                <a:sym typeface="Garamond"/>
              </a:rPr>
              <a:t>cares</a:t>
            </a:r>
            <a:r>
              <a:rPr lang="en" sz="3200">
                <a:latin typeface="Garamond"/>
                <a:ea typeface="Garamond"/>
                <a:cs typeface="Garamond"/>
                <a:sym typeface="Garamond"/>
              </a:rPr>
              <a:t> for the </a:t>
            </a:r>
            <a:r>
              <a:rPr lang="en" sz="3200">
                <a:highlight>
                  <a:srgbClr val="EEFF41"/>
                </a:highlight>
                <a:latin typeface="Garamond"/>
                <a:ea typeface="Garamond"/>
                <a:cs typeface="Garamond"/>
                <a:sym typeface="Garamond"/>
              </a:rPr>
              <a:t>environment</a:t>
            </a:r>
            <a:r>
              <a:rPr lang="en" sz="3200">
                <a:latin typeface="Garamond"/>
                <a:ea typeface="Garamond"/>
                <a:cs typeface="Garamond"/>
                <a:sym typeface="Garamond"/>
              </a:rPr>
              <a:t> in Bogotá? </a:t>
            </a:r>
            <a:endParaRPr sz="3200">
              <a:latin typeface="Garamond"/>
              <a:ea typeface="Garamond"/>
              <a:cs typeface="Garamond"/>
              <a:sym typeface="Garamond"/>
            </a:endParaRPr>
          </a:p>
        </p:txBody>
      </p:sp>
      <p:sp>
        <p:nvSpPr>
          <p:cNvPr id="70" name="Google Shape;70;p15"/>
          <p:cNvSpPr txBox="1"/>
          <p:nvPr/>
        </p:nvSpPr>
        <p:spPr>
          <a:xfrm>
            <a:off x="4176300" y="2899200"/>
            <a:ext cx="2001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Garamond"/>
                <a:ea typeface="Garamond"/>
                <a:cs typeface="Garamond"/>
                <a:sym typeface="Garamond"/>
              </a:rPr>
              <a:t>Climate change</a:t>
            </a:r>
            <a:endParaRPr sz="1200">
              <a:latin typeface="Garamond"/>
              <a:ea typeface="Garamond"/>
              <a:cs typeface="Garamond"/>
              <a:sym typeface="Garamond"/>
            </a:endParaRPr>
          </a:p>
        </p:txBody>
      </p:sp>
      <p:sp>
        <p:nvSpPr>
          <p:cNvPr id="71" name="Google Shape;71;p15"/>
          <p:cNvSpPr txBox="1"/>
          <p:nvPr/>
        </p:nvSpPr>
        <p:spPr>
          <a:xfrm>
            <a:off x="1498300" y="2899200"/>
            <a:ext cx="2001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Garamond"/>
                <a:ea typeface="Garamond"/>
                <a:cs typeface="Garamond"/>
                <a:sym typeface="Garamond"/>
              </a:rPr>
              <a:t>The care crisis</a:t>
            </a:r>
            <a:endParaRPr sz="1200">
              <a:latin typeface="Garamond"/>
              <a:ea typeface="Garamond"/>
              <a:cs typeface="Garamond"/>
              <a:sym typeface="Garamond"/>
            </a:endParaRPr>
          </a:p>
        </p:txBody>
      </p:sp>
      <p:cxnSp>
        <p:nvCxnSpPr>
          <p:cNvPr id="72" name="Google Shape;72;p15"/>
          <p:cNvCxnSpPr/>
          <p:nvPr/>
        </p:nvCxnSpPr>
        <p:spPr>
          <a:xfrm>
            <a:off x="2116700" y="2937175"/>
            <a:ext cx="758400" cy="0"/>
          </a:xfrm>
          <a:prstGeom prst="straightConnector1">
            <a:avLst/>
          </a:prstGeom>
          <a:noFill/>
          <a:ln cap="flat" cmpd="sng" w="9525">
            <a:solidFill>
              <a:srgbClr val="000000"/>
            </a:solidFill>
            <a:prstDash val="dot"/>
            <a:round/>
            <a:headEnd len="med" w="med" type="none"/>
            <a:tailEnd len="med" w="med" type="none"/>
          </a:ln>
        </p:spPr>
      </p:cxnSp>
      <p:cxnSp>
        <p:nvCxnSpPr>
          <p:cNvPr id="73" name="Google Shape;73;p15"/>
          <p:cNvCxnSpPr/>
          <p:nvPr/>
        </p:nvCxnSpPr>
        <p:spPr>
          <a:xfrm>
            <a:off x="4176300" y="2937175"/>
            <a:ext cx="1987500" cy="0"/>
          </a:xfrm>
          <a:prstGeom prst="straightConnector1">
            <a:avLst/>
          </a:prstGeom>
          <a:noFill/>
          <a:ln cap="flat" cmpd="sng" w="9525">
            <a:solidFill>
              <a:srgbClr val="000000"/>
            </a:solidFill>
            <a:prstDash val="dot"/>
            <a:round/>
            <a:headEnd len="med" w="med" type="none"/>
            <a:tailEnd len="med" w="med" type="none"/>
          </a:ln>
        </p:spPr>
      </p:cxnSp>
      <p:pic>
        <p:nvPicPr>
          <p:cNvPr id="74" name="Google Shape;74;p15"/>
          <p:cNvPicPr preferRelativeResize="0"/>
          <p:nvPr/>
        </p:nvPicPr>
        <p:blipFill>
          <a:blip r:embed="rId3">
            <a:alphaModFix/>
          </a:blip>
          <a:stretch>
            <a:fillRect/>
          </a:stretch>
        </p:blipFill>
        <p:spPr>
          <a:xfrm>
            <a:off x="0" y="4712401"/>
            <a:ext cx="1757281" cy="431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42"/>
          <p:cNvPicPr preferRelativeResize="0"/>
          <p:nvPr/>
        </p:nvPicPr>
        <p:blipFill rotWithShape="1">
          <a:blip r:embed="rId3">
            <a:alphaModFix/>
          </a:blip>
          <a:srcRect b="0" l="0" r="0" t="15282"/>
          <a:stretch/>
        </p:blipFill>
        <p:spPr>
          <a:xfrm>
            <a:off x="0" y="0"/>
            <a:ext cx="9144003" cy="51629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3"/>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4 – Results | </a:t>
            </a:r>
            <a:r>
              <a:rPr lang="en" sz="1200">
                <a:latin typeface="Garamond"/>
                <a:ea typeface="Garamond"/>
                <a:cs typeface="Garamond"/>
                <a:sym typeface="Garamond"/>
              </a:rPr>
              <a:t>Regression recycling</a:t>
            </a:r>
            <a:endParaRPr b="1" sz="1200">
              <a:latin typeface="Garamond"/>
              <a:ea typeface="Garamond"/>
              <a:cs typeface="Garamond"/>
              <a:sym typeface="Garamond"/>
            </a:endParaRPr>
          </a:p>
        </p:txBody>
      </p:sp>
      <p:pic>
        <p:nvPicPr>
          <p:cNvPr id="337" name="Google Shape;337;p43"/>
          <p:cNvPicPr preferRelativeResize="0"/>
          <p:nvPr/>
        </p:nvPicPr>
        <p:blipFill>
          <a:blip r:embed="rId3">
            <a:alphaModFix/>
          </a:blip>
          <a:stretch>
            <a:fillRect/>
          </a:stretch>
        </p:blipFill>
        <p:spPr>
          <a:xfrm>
            <a:off x="1191100" y="589275"/>
            <a:ext cx="6761809" cy="4298399"/>
          </a:xfrm>
          <a:prstGeom prst="rect">
            <a:avLst/>
          </a:prstGeom>
          <a:noFill/>
          <a:ln>
            <a:noFill/>
          </a:ln>
        </p:spPr>
      </p:pic>
      <p:sp>
        <p:nvSpPr>
          <p:cNvPr id="338" name="Google Shape;338;p43"/>
          <p:cNvSpPr/>
          <p:nvPr/>
        </p:nvSpPr>
        <p:spPr>
          <a:xfrm>
            <a:off x="1275525" y="204085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9" name="Google Shape;339;p43"/>
          <p:cNvSpPr/>
          <p:nvPr/>
        </p:nvSpPr>
        <p:spPr>
          <a:xfrm>
            <a:off x="5984650" y="204085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0" name="Google Shape;340;p43"/>
          <p:cNvSpPr/>
          <p:nvPr/>
        </p:nvSpPr>
        <p:spPr>
          <a:xfrm>
            <a:off x="3109525" y="204085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4"/>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4 – Results | </a:t>
            </a:r>
            <a:r>
              <a:rPr lang="en" sz="1200">
                <a:latin typeface="Garamond"/>
                <a:ea typeface="Garamond"/>
                <a:cs typeface="Garamond"/>
                <a:sym typeface="Garamond"/>
              </a:rPr>
              <a:t>Regression recycling</a:t>
            </a:r>
            <a:endParaRPr b="1" sz="1200">
              <a:latin typeface="Garamond"/>
              <a:ea typeface="Garamond"/>
              <a:cs typeface="Garamond"/>
              <a:sym typeface="Garamond"/>
            </a:endParaRPr>
          </a:p>
        </p:txBody>
      </p:sp>
      <p:pic>
        <p:nvPicPr>
          <p:cNvPr id="346" name="Google Shape;346;p44"/>
          <p:cNvPicPr preferRelativeResize="0"/>
          <p:nvPr/>
        </p:nvPicPr>
        <p:blipFill>
          <a:blip r:embed="rId3">
            <a:alphaModFix/>
          </a:blip>
          <a:stretch>
            <a:fillRect/>
          </a:stretch>
        </p:blipFill>
        <p:spPr>
          <a:xfrm>
            <a:off x="1191100" y="589275"/>
            <a:ext cx="6761809" cy="4298399"/>
          </a:xfrm>
          <a:prstGeom prst="rect">
            <a:avLst/>
          </a:prstGeom>
          <a:noFill/>
          <a:ln>
            <a:noFill/>
          </a:ln>
        </p:spPr>
      </p:pic>
      <p:sp>
        <p:nvSpPr>
          <p:cNvPr id="347" name="Google Shape;347;p44"/>
          <p:cNvSpPr/>
          <p:nvPr/>
        </p:nvSpPr>
        <p:spPr>
          <a:xfrm>
            <a:off x="1275525" y="234565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8" name="Google Shape;348;p44"/>
          <p:cNvSpPr/>
          <p:nvPr/>
        </p:nvSpPr>
        <p:spPr>
          <a:xfrm>
            <a:off x="5984650" y="234565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9" name="Google Shape;349;p44"/>
          <p:cNvSpPr/>
          <p:nvPr/>
        </p:nvSpPr>
        <p:spPr>
          <a:xfrm>
            <a:off x="3109525" y="234565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5"/>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4 – Results | </a:t>
            </a:r>
            <a:r>
              <a:rPr lang="en" sz="1200">
                <a:latin typeface="Garamond"/>
                <a:ea typeface="Garamond"/>
                <a:cs typeface="Garamond"/>
                <a:sym typeface="Garamond"/>
              </a:rPr>
              <a:t>Regression recycling</a:t>
            </a:r>
            <a:endParaRPr b="1" sz="1200">
              <a:latin typeface="Garamond"/>
              <a:ea typeface="Garamond"/>
              <a:cs typeface="Garamond"/>
              <a:sym typeface="Garamond"/>
            </a:endParaRPr>
          </a:p>
        </p:txBody>
      </p:sp>
      <p:pic>
        <p:nvPicPr>
          <p:cNvPr id="355" name="Google Shape;355;p45"/>
          <p:cNvPicPr preferRelativeResize="0"/>
          <p:nvPr/>
        </p:nvPicPr>
        <p:blipFill>
          <a:blip r:embed="rId3">
            <a:alphaModFix/>
          </a:blip>
          <a:stretch>
            <a:fillRect/>
          </a:stretch>
        </p:blipFill>
        <p:spPr>
          <a:xfrm>
            <a:off x="1191100" y="589275"/>
            <a:ext cx="6761809" cy="4298399"/>
          </a:xfrm>
          <a:prstGeom prst="rect">
            <a:avLst/>
          </a:prstGeom>
          <a:noFill/>
          <a:ln>
            <a:noFill/>
          </a:ln>
        </p:spPr>
      </p:pic>
      <p:sp>
        <p:nvSpPr>
          <p:cNvPr id="356" name="Google Shape;356;p45"/>
          <p:cNvSpPr/>
          <p:nvPr/>
        </p:nvSpPr>
        <p:spPr>
          <a:xfrm>
            <a:off x="1275525" y="265045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7" name="Google Shape;357;p45"/>
          <p:cNvSpPr/>
          <p:nvPr/>
        </p:nvSpPr>
        <p:spPr>
          <a:xfrm>
            <a:off x="5984650" y="265045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8" name="Google Shape;358;p45"/>
          <p:cNvSpPr/>
          <p:nvPr/>
        </p:nvSpPr>
        <p:spPr>
          <a:xfrm>
            <a:off x="3109525" y="265045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6"/>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4 – Results | </a:t>
            </a:r>
            <a:r>
              <a:rPr lang="en" sz="1200">
                <a:latin typeface="Garamond"/>
                <a:ea typeface="Garamond"/>
                <a:cs typeface="Garamond"/>
                <a:sym typeface="Garamond"/>
              </a:rPr>
              <a:t>Regression recycling</a:t>
            </a:r>
            <a:endParaRPr b="1" sz="1200">
              <a:latin typeface="Garamond"/>
              <a:ea typeface="Garamond"/>
              <a:cs typeface="Garamond"/>
              <a:sym typeface="Garamond"/>
            </a:endParaRPr>
          </a:p>
        </p:txBody>
      </p:sp>
      <p:pic>
        <p:nvPicPr>
          <p:cNvPr id="364" name="Google Shape;364;p46"/>
          <p:cNvPicPr preferRelativeResize="0"/>
          <p:nvPr/>
        </p:nvPicPr>
        <p:blipFill>
          <a:blip r:embed="rId3">
            <a:alphaModFix/>
          </a:blip>
          <a:stretch>
            <a:fillRect/>
          </a:stretch>
        </p:blipFill>
        <p:spPr>
          <a:xfrm>
            <a:off x="1191100" y="589275"/>
            <a:ext cx="6761809" cy="4298399"/>
          </a:xfrm>
          <a:prstGeom prst="rect">
            <a:avLst/>
          </a:prstGeom>
          <a:noFill/>
          <a:ln>
            <a:noFill/>
          </a:ln>
        </p:spPr>
      </p:pic>
      <p:sp>
        <p:nvSpPr>
          <p:cNvPr id="365" name="Google Shape;365;p46"/>
          <p:cNvSpPr/>
          <p:nvPr/>
        </p:nvSpPr>
        <p:spPr>
          <a:xfrm>
            <a:off x="1275525" y="294146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6" name="Google Shape;366;p46"/>
          <p:cNvSpPr/>
          <p:nvPr/>
        </p:nvSpPr>
        <p:spPr>
          <a:xfrm>
            <a:off x="5984650" y="294146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7" name="Google Shape;367;p46"/>
          <p:cNvSpPr/>
          <p:nvPr/>
        </p:nvSpPr>
        <p:spPr>
          <a:xfrm>
            <a:off x="3109525" y="294146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7"/>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4 – Results | </a:t>
            </a:r>
            <a:r>
              <a:rPr lang="en" sz="1200">
                <a:latin typeface="Garamond"/>
                <a:ea typeface="Garamond"/>
                <a:cs typeface="Garamond"/>
                <a:sym typeface="Garamond"/>
              </a:rPr>
              <a:t>Regression recycling</a:t>
            </a:r>
            <a:endParaRPr b="1" sz="1200">
              <a:latin typeface="Garamond"/>
              <a:ea typeface="Garamond"/>
              <a:cs typeface="Garamond"/>
              <a:sym typeface="Garamond"/>
            </a:endParaRPr>
          </a:p>
        </p:txBody>
      </p:sp>
      <p:pic>
        <p:nvPicPr>
          <p:cNvPr id="373" name="Google Shape;373;p47"/>
          <p:cNvPicPr preferRelativeResize="0"/>
          <p:nvPr/>
        </p:nvPicPr>
        <p:blipFill>
          <a:blip r:embed="rId3">
            <a:alphaModFix/>
          </a:blip>
          <a:stretch>
            <a:fillRect/>
          </a:stretch>
        </p:blipFill>
        <p:spPr>
          <a:xfrm>
            <a:off x="1191100" y="589275"/>
            <a:ext cx="6761809" cy="4298399"/>
          </a:xfrm>
          <a:prstGeom prst="rect">
            <a:avLst/>
          </a:prstGeom>
          <a:noFill/>
          <a:ln>
            <a:noFill/>
          </a:ln>
        </p:spPr>
      </p:pic>
      <p:sp>
        <p:nvSpPr>
          <p:cNvPr id="374" name="Google Shape;374;p47"/>
          <p:cNvSpPr/>
          <p:nvPr/>
        </p:nvSpPr>
        <p:spPr>
          <a:xfrm>
            <a:off x="1275525" y="324626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5" name="Google Shape;375;p47"/>
          <p:cNvSpPr/>
          <p:nvPr/>
        </p:nvSpPr>
        <p:spPr>
          <a:xfrm>
            <a:off x="5984650" y="324626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6" name="Google Shape;376;p47"/>
          <p:cNvSpPr/>
          <p:nvPr/>
        </p:nvSpPr>
        <p:spPr>
          <a:xfrm>
            <a:off x="3109525" y="3246260"/>
            <a:ext cx="999900" cy="275700"/>
          </a:xfrm>
          <a:prstGeom prst="rect">
            <a:avLst/>
          </a:prstGeom>
          <a:noFill/>
          <a:ln cap="flat" cmpd="sng" w="381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8"/>
          <p:cNvSpPr txBox="1"/>
          <p:nvPr/>
        </p:nvSpPr>
        <p:spPr>
          <a:xfrm>
            <a:off x="6900" y="2244300"/>
            <a:ext cx="91440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Garamond"/>
                <a:ea typeface="Garamond"/>
                <a:cs typeface="Garamond"/>
                <a:sym typeface="Garamond"/>
              </a:rPr>
              <a:t>people living with </a:t>
            </a:r>
            <a:r>
              <a:rPr lang="en" sz="3200">
                <a:highlight>
                  <a:srgbClr val="EEFF41"/>
                </a:highlight>
                <a:latin typeface="Garamond"/>
                <a:ea typeface="Garamond"/>
                <a:cs typeface="Garamond"/>
                <a:sym typeface="Garamond"/>
              </a:rPr>
              <a:t>animals</a:t>
            </a:r>
            <a:r>
              <a:rPr lang="en" sz="3200">
                <a:latin typeface="Garamond"/>
                <a:ea typeface="Garamond"/>
                <a:cs typeface="Garamond"/>
                <a:sym typeface="Garamond"/>
              </a:rPr>
              <a:t> are 1.3 more likely to recycle</a:t>
            </a:r>
            <a:endParaRPr sz="3200">
              <a:latin typeface="Garamond"/>
              <a:ea typeface="Garamond"/>
              <a:cs typeface="Garamond"/>
              <a:sym typeface="Garamond"/>
            </a:endParaRPr>
          </a:p>
        </p:txBody>
      </p:sp>
      <p:sp>
        <p:nvSpPr>
          <p:cNvPr id="382" name="Google Shape;382;p48"/>
          <p:cNvSpPr txBox="1"/>
          <p:nvPr/>
        </p:nvSpPr>
        <p:spPr>
          <a:xfrm>
            <a:off x="2745893" y="2899200"/>
            <a:ext cx="2001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Garamond"/>
                <a:ea typeface="Garamond"/>
                <a:cs typeface="Garamond"/>
                <a:sym typeface="Garamond"/>
              </a:rPr>
              <a:t>Independent variable</a:t>
            </a:r>
            <a:endParaRPr sz="1200">
              <a:latin typeface="Garamond"/>
              <a:ea typeface="Garamond"/>
              <a:cs typeface="Garamond"/>
              <a:sym typeface="Garamond"/>
            </a:endParaRPr>
          </a:p>
        </p:txBody>
      </p:sp>
      <p:cxnSp>
        <p:nvCxnSpPr>
          <p:cNvPr id="383" name="Google Shape;383;p48"/>
          <p:cNvCxnSpPr/>
          <p:nvPr/>
        </p:nvCxnSpPr>
        <p:spPr>
          <a:xfrm>
            <a:off x="3116443" y="2937175"/>
            <a:ext cx="1261800" cy="0"/>
          </a:xfrm>
          <a:prstGeom prst="straightConnector1">
            <a:avLst/>
          </a:prstGeom>
          <a:noFill/>
          <a:ln cap="flat" cmpd="sng" w="9525">
            <a:solidFill>
              <a:srgbClr val="000000"/>
            </a:solidFill>
            <a:prstDash val="dot"/>
            <a:round/>
            <a:headEnd len="med" w="med" type="none"/>
            <a:tailEnd len="med" w="med" type="none"/>
          </a:ln>
        </p:spPr>
      </p:cxnSp>
      <p:sp>
        <p:nvSpPr>
          <p:cNvPr id="384" name="Google Shape;384;p48"/>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4 – Results | </a:t>
            </a:r>
            <a:r>
              <a:rPr lang="en" sz="1200">
                <a:latin typeface="Garamond"/>
                <a:ea typeface="Garamond"/>
                <a:cs typeface="Garamond"/>
                <a:sym typeface="Garamond"/>
              </a:rPr>
              <a:t>Regression recycling</a:t>
            </a:r>
            <a:endParaRPr b="1" sz="1200">
              <a:latin typeface="Garamond"/>
              <a:ea typeface="Garamond"/>
              <a:cs typeface="Garamond"/>
              <a:sym typeface="Garamond"/>
            </a:endParaRPr>
          </a:p>
        </p:txBody>
      </p:sp>
      <p:pic>
        <p:nvPicPr>
          <p:cNvPr id="385" name="Google Shape;385;p48"/>
          <p:cNvPicPr preferRelativeResize="0"/>
          <p:nvPr/>
        </p:nvPicPr>
        <p:blipFill>
          <a:blip r:embed="rId3">
            <a:alphaModFix/>
          </a:blip>
          <a:stretch>
            <a:fillRect/>
          </a:stretch>
        </p:blipFill>
        <p:spPr>
          <a:xfrm>
            <a:off x="0" y="4712401"/>
            <a:ext cx="1757281" cy="431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9"/>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4 – Results | </a:t>
            </a:r>
            <a:r>
              <a:rPr lang="en" sz="1200">
                <a:latin typeface="Garamond"/>
                <a:ea typeface="Garamond"/>
                <a:cs typeface="Garamond"/>
                <a:sym typeface="Garamond"/>
              </a:rPr>
              <a:t>Regression recycling</a:t>
            </a:r>
            <a:endParaRPr b="1" sz="1200">
              <a:latin typeface="Garamond"/>
              <a:ea typeface="Garamond"/>
              <a:cs typeface="Garamond"/>
              <a:sym typeface="Garamond"/>
            </a:endParaRPr>
          </a:p>
        </p:txBody>
      </p:sp>
      <p:sp>
        <p:nvSpPr>
          <p:cNvPr id="391" name="Google Shape;391;p49"/>
          <p:cNvSpPr txBox="1"/>
          <p:nvPr/>
        </p:nvSpPr>
        <p:spPr>
          <a:xfrm>
            <a:off x="3571350" y="2899200"/>
            <a:ext cx="2001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Garamond"/>
                <a:ea typeface="Garamond"/>
                <a:cs typeface="Garamond"/>
                <a:sym typeface="Garamond"/>
              </a:rPr>
              <a:t>Donna Haraway (2016, p. 29)</a:t>
            </a:r>
            <a:endParaRPr sz="1200">
              <a:latin typeface="Garamond"/>
              <a:ea typeface="Garamond"/>
              <a:cs typeface="Garamond"/>
              <a:sym typeface="Garamond"/>
            </a:endParaRPr>
          </a:p>
        </p:txBody>
      </p:sp>
      <p:cxnSp>
        <p:nvCxnSpPr>
          <p:cNvPr id="392" name="Google Shape;392;p49"/>
          <p:cNvCxnSpPr/>
          <p:nvPr/>
        </p:nvCxnSpPr>
        <p:spPr>
          <a:xfrm>
            <a:off x="2164950" y="2937175"/>
            <a:ext cx="4888500" cy="0"/>
          </a:xfrm>
          <a:prstGeom prst="straightConnector1">
            <a:avLst/>
          </a:prstGeom>
          <a:noFill/>
          <a:ln cap="flat" cmpd="sng" w="9525">
            <a:solidFill>
              <a:srgbClr val="000000"/>
            </a:solidFill>
            <a:prstDash val="dot"/>
            <a:round/>
            <a:headEnd len="med" w="med" type="none"/>
            <a:tailEnd len="med" w="med" type="none"/>
          </a:ln>
        </p:spPr>
      </p:cxnSp>
      <p:sp>
        <p:nvSpPr>
          <p:cNvPr id="393" name="Google Shape;393;p49"/>
          <p:cNvSpPr txBox="1"/>
          <p:nvPr/>
        </p:nvSpPr>
        <p:spPr>
          <a:xfrm>
            <a:off x="2065800" y="1975400"/>
            <a:ext cx="50124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Garamond"/>
                <a:ea typeface="Garamond"/>
                <a:cs typeface="Garamond"/>
                <a:sym typeface="Garamond"/>
              </a:rPr>
              <a:t>“companion species [for instance, dogs and humans] infect each other all the time…for good and for ill. Bodily ethical and political obligations are infectious, or they should be”</a:t>
            </a:r>
            <a:endParaRPr baseline="30000" sz="1600">
              <a:latin typeface="Garamond"/>
              <a:ea typeface="Garamond"/>
              <a:cs typeface="Garamond"/>
              <a:sym typeface="Garamond"/>
            </a:endParaRPr>
          </a:p>
        </p:txBody>
      </p:sp>
      <p:pic>
        <p:nvPicPr>
          <p:cNvPr id="394" name="Google Shape;394;p49"/>
          <p:cNvPicPr preferRelativeResize="0"/>
          <p:nvPr/>
        </p:nvPicPr>
        <p:blipFill>
          <a:blip r:embed="rId3">
            <a:alphaModFix/>
          </a:blip>
          <a:stretch>
            <a:fillRect/>
          </a:stretch>
        </p:blipFill>
        <p:spPr>
          <a:xfrm>
            <a:off x="0" y="4712401"/>
            <a:ext cx="1757281" cy="431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0"/>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4 – Results | </a:t>
            </a:r>
            <a:r>
              <a:rPr lang="en" sz="1200">
                <a:latin typeface="Garamond"/>
                <a:ea typeface="Garamond"/>
                <a:cs typeface="Garamond"/>
                <a:sym typeface="Garamond"/>
              </a:rPr>
              <a:t>Regression recycling</a:t>
            </a:r>
            <a:endParaRPr b="1" sz="1200">
              <a:latin typeface="Garamond"/>
              <a:ea typeface="Garamond"/>
              <a:cs typeface="Garamond"/>
              <a:sym typeface="Garamond"/>
            </a:endParaRPr>
          </a:p>
        </p:txBody>
      </p:sp>
      <p:pic>
        <p:nvPicPr>
          <p:cNvPr id="400" name="Google Shape;400;p50"/>
          <p:cNvPicPr preferRelativeResize="0"/>
          <p:nvPr/>
        </p:nvPicPr>
        <p:blipFill rotWithShape="1">
          <a:blip r:embed="rId3">
            <a:alphaModFix/>
          </a:blip>
          <a:srcRect b="7494" l="0" r="0" t="8110"/>
          <a:stretch/>
        </p:blipFill>
        <p:spPr>
          <a:xfrm>
            <a:off x="-48250" y="-27141"/>
            <a:ext cx="9192248" cy="517064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1"/>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4 – Results | </a:t>
            </a:r>
            <a:r>
              <a:rPr lang="en" sz="1200">
                <a:latin typeface="Garamond"/>
                <a:ea typeface="Garamond"/>
                <a:cs typeface="Garamond"/>
                <a:sym typeface="Garamond"/>
              </a:rPr>
              <a:t>Regression recycling</a:t>
            </a:r>
            <a:endParaRPr b="1" sz="1200">
              <a:latin typeface="Garamond"/>
              <a:ea typeface="Garamond"/>
              <a:cs typeface="Garamond"/>
              <a:sym typeface="Garamond"/>
            </a:endParaRPr>
          </a:p>
        </p:txBody>
      </p:sp>
      <p:pic>
        <p:nvPicPr>
          <p:cNvPr id="406" name="Google Shape;406;p51"/>
          <p:cNvPicPr preferRelativeResize="0"/>
          <p:nvPr/>
        </p:nvPicPr>
        <p:blipFill rotWithShape="1">
          <a:blip r:embed="rId3">
            <a:alphaModFix/>
          </a:blip>
          <a:srcRect b="7494" l="0" r="0" t="8110"/>
          <a:stretch/>
        </p:blipFill>
        <p:spPr>
          <a:xfrm>
            <a:off x="-48250" y="-27141"/>
            <a:ext cx="9192248" cy="5170640"/>
          </a:xfrm>
          <a:prstGeom prst="rect">
            <a:avLst/>
          </a:prstGeom>
          <a:noFill/>
          <a:ln>
            <a:noFill/>
          </a:ln>
        </p:spPr>
      </p:pic>
      <p:sp>
        <p:nvSpPr>
          <p:cNvPr id="407" name="Google Shape;407;p51"/>
          <p:cNvSpPr/>
          <p:nvPr/>
        </p:nvSpPr>
        <p:spPr>
          <a:xfrm>
            <a:off x="6053600" y="668775"/>
            <a:ext cx="2468400" cy="944400"/>
          </a:xfrm>
          <a:prstGeom prst="wedgeRectCallout">
            <a:avLst>
              <a:gd fmla="val -62001" name="adj1"/>
              <a:gd fmla="val -6745" name="adj2"/>
            </a:avLst>
          </a:prstGeom>
          <a:solidFill>
            <a:schemeClr val="accent6"/>
          </a:solidFill>
          <a:ln cap="flat" cmpd="sng" w="9525">
            <a:solidFill>
              <a:srgbClr val="D9D9D9"/>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latin typeface="Garamond"/>
                <a:ea typeface="Garamond"/>
                <a:cs typeface="Garamond"/>
                <a:sym typeface="Garamond"/>
              </a:rPr>
              <a:t>57% lives with animals (ECA, 2021)</a:t>
            </a:r>
            <a:endParaRPr sz="1200">
              <a:solidFill>
                <a:schemeClr val="dk1"/>
              </a:solidFill>
              <a:latin typeface="Garamond"/>
              <a:ea typeface="Garamond"/>
              <a:cs typeface="Garamond"/>
              <a:sym typeface="Garamond"/>
            </a:endParaRPr>
          </a:p>
          <a:p>
            <a:pPr indent="0" lvl="0" marL="0" rtl="0" algn="l">
              <a:spcBef>
                <a:spcPts val="0"/>
              </a:spcBef>
              <a:spcAft>
                <a:spcPts val="0"/>
              </a:spcAft>
              <a:buClr>
                <a:schemeClr val="dk1"/>
              </a:buClr>
              <a:buSzPts val="1100"/>
              <a:buFont typeface="Arial"/>
              <a:buNone/>
            </a:pPr>
            <a:r>
              <a:rPr lang="en" sz="1200">
                <a:solidFill>
                  <a:schemeClr val="dk1"/>
                </a:solidFill>
                <a:latin typeface="Garamond"/>
                <a:ea typeface="Garamond"/>
                <a:cs typeface="Garamond"/>
                <a:sym typeface="Garamond"/>
              </a:rPr>
              <a:t>48% consider animals “sensitive life beings with emotions” (ECA, 2021)</a:t>
            </a:r>
            <a:endParaRPr sz="1200">
              <a:solidFill>
                <a:schemeClr val="dk1"/>
              </a:solidFill>
              <a:latin typeface="Garamond"/>
              <a:ea typeface="Garamond"/>
              <a:cs typeface="Garamond"/>
              <a:sym typeface="Garamond"/>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0" lvl="0" marL="0" rtl="0" algn="l">
              <a:spcBef>
                <a:spcPts val="0"/>
              </a:spcBef>
              <a:spcAft>
                <a:spcPts val="0"/>
              </a:spcAft>
              <a:buNone/>
            </a:pPr>
            <a:r>
              <a:t/>
            </a:r>
            <a:endParaRPr sz="1200">
              <a:solidFill>
                <a:schemeClr val="dk1"/>
              </a:solidFill>
              <a:latin typeface="Garamond"/>
              <a:ea typeface="Garamond"/>
              <a:cs typeface="Garamond"/>
              <a:sym typeface="Garamo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1 – Research question | </a:t>
            </a:r>
            <a:r>
              <a:rPr lang="en" sz="1200">
                <a:latin typeface="Garamond"/>
                <a:ea typeface="Garamond"/>
                <a:cs typeface="Garamond"/>
                <a:sym typeface="Garamond"/>
              </a:rPr>
              <a:t>Who cares for… </a:t>
            </a:r>
            <a:endParaRPr b="1" sz="1200">
              <a:latin typeface="Garamond"/>
              <a:ea typeface="Garamond"/>
              <a:cs typeface="Garamond"/>
              <a:sym typeface="Garamond"/>
            </a:endParaRPr>
          </a:p>
        </p:txBody>
      </p:sp>
      <p:sp>
        <p:nvSpPr>
          <p:cNvPr id="80" name="Google Shape;80;p16"/>
          <p:cNvSpPr txBox="1"/>
          <p:nvPr/>
        </p:nvSpPr>
        <p:spPr>
          <a:xfrm>
            <a:off x="6900" y="2244300"/>
            <a:ext cx="91440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Garamond"/>
                <a:ea typeface="Garamond"/>
                <a:cs typeface="Garamond"/>
                <a:sym typeface="Garamond"/>
              </a:rPr>
              <a:t>Who cares for the </a:t>
            </a:r>
            <a:r>
              <a:rPr lang="en" sz="3200">
                <a:highlight>
                  <a:srgbClr val="EEFF41"/>
                </a:highlight>
                <a:latin typeface="Garamond"/>
                <a:ea typeface="Garamond"/>
                <a:cs typeface="Garamond"/>
                <a:sym typeface="Garamond"/>
              </a:rPr>
              <a:t>environment</a:t>
            </a:r>
            <a:r>
              <a:rPr lang="en" sz="3200">
                <a:latin typeface="Garamond"/>
                <a:ea typeface="Garamond"/>
                <a:cs typeface="Garamond"/>
                <a:sym typeface="Garamond"/>
              </a:rPr>
              <a:t> in Bogotá? </a:t>
            </a:r>
            <a:endParaRPr sz="3200">
              <a:latin typeface="Garamond"/>
              <a:ea typeface="Garamond"/>
              <a:cs typeface="Garamond"/>
              <a:sym typeface="Garamond"/>
            </a:endParaRPr>
          </a:p>
        </p:txBody>
      </p:sp>
      <p:sp>
        <p:nvSpPr>
          <p:cNvPr id="81" name="Google Shape;81;p16"/>
          <p:cNvSpPr txBox="1"/>
          <p:nvPr/>
        </p:nvSpPr>
        <p:spPr>
          <a:xfrm>
            <a:off x="4176300" y="2899200"/>
            <a:ext cx="2001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Garamond"/>
                <a:ea typeface="Garamond"/>
                <a:cs typeface="Garamond"/>
                <a:sym typeface="Garamond"/>
              </a:rPr>
              <a:t>Climate change</a:t>
            </a:r>
            <a:endParaRPr sz="1200">
              <a:latin typeface="Garamond"/>
              <a:ea typeface="Garamond"/>
              <a:cs typeface="Garamond"/>
              <a:sym typeface="Garamond"/>
            </a:endParaRPr>
          </a:p>
        </p:txBody>
      </p:sp>
      <p:cxnSp>
        <p:nvCxnSpPr>
          <p:cNvPr id="82" name="Google Shape;82;p16"/>
          <p:cNvCxnSpPr/>
          <p:nvPr/>
        </p:nvCxnSpPr>
        <p:spPr>
          <a:xfrm>
            <a:off x="4176300" y="2937175"/>
            <a:ext cx="1987500" cy="0"/>
          </a:xfrm>
          <a:prstGeom prst="straightConnector1">
            <a:avLst/>
          </a:prstGeom>
          <a:noFill/>
          <a:ln cap="flat" cmpd="sng" w="9525">
            <a:solidFill>
              <a:srgbClr val="000000"/>
            </a:solidFill>
            <a:prstDash val="dot"/>
            <a:round/>
            <a:headEnd len="med" w="med" type="none"/>
            <a:tailEnd len="med" w="med" type="none"/>
          </a:ln>
        </p:spPr>
      </p:cxnSp>
      <p:pic>
        <p:nvPicPr>
          <p:cNvPr id="83" name="Google Shape;83;p16"/>
          <p:cNvPicPr preferRelativeResize="0"/>
          <p:nvPr/>
        </p:nvPicPr>
        <p:blipFill>
          <a:blip r:embed="rId3">
            <a:alphaModFix/>
          </a:blip>
          <a:stretch>
            <a:fillRect/>
          </a:stretch>
        </p:blipFill>
        <p:spPr>
          <a:xfrm>
            <a:off x="0" y="4712401"/>
            <a:ext cx="1757281" cy="4311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11" name="Shape 411"/>
        <p:cNvGrpSpPr/>
        <p:nvPr/>
      </p:nvGrpSpPr>
      <p:grpSpPr>
        <a:xfrm>
          <a:off x="0" y="0"/>
          <a:ext cx="0" cy="0"/>
          <a:chOff x="0" y="0"/>
          <a:chExt cx="0" cy="0"/>
        </a:xfrm>
      </p:grpSpPr>
      <p:sp>
        <p:nvSpPr>
          <p:cNvPr id="412" name="Google Shape;412;p52"/>
          <p:cNvSpPr txBox="1"/>
          <p:nvPr/>
        </p:nvSpPr>
        <p:spPr>
          <a:xfrm>
            <a:off x="6900" y="1916850"/>
            <a:ext cx="91440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Garamond"/>
                <a:ea typeface="Garamond"/>
                <a:cs typeface="Garamond"/>
                <a:sym typeface="Garamond"/>
              </a:rPr>
              <a:t>Thanks!</a:t>
            </a:r>
            <a:endParaRPr sz="3200">
              <a:latin typeface="Garamond"/>
              <a:ea typeface="Garamond"/>
              <a:cs typeface="Garamond"/>
              <a:sym typeface="Garamond"/>
            </a:endParaRPr>
          </a:p>
        </p:txBody>
      </p:sp>
      <p:pic>
        <p:nvPicPr>
          <p:cNvPr id="413" name="Google Shape;413;p52"/>
          <p:cNvPicPr preferRelativeResize="0"/>
          <p:nvPr/>
        </p:nvPicPr>
        <p:blipFill>
          <a:blip r:embed="rId3">
            <a:alphaModFix/>
          </a:blip>
          <a:stretch>
            <a:fillRect/>
          </a:stretch>
        </p:blipFill>
        <p:spPr>
          <a:xfrm>
            <a:off x="0" y="4712401"/>
            <a:ext cx="1757281" cy="431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7"/>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1 – Research question | </a:t>
            </a:r>
            <a:r>
              <a:rPr lang="en" sz="1200">
                <a:latin typeface="Garamond"/>
                <a:ea typeface="Garamond"/>
                <a:cs typeface="Garamond"/>
                <a:sym typeface="Garamond"/>
              </a:rPr>
              <a:t>Justification</a:t>
            </a:r>
            <a:endParaRPr b="1" sz="1200">
              <a:latin typeface="Garamond"/>
              <a:ea typeface="Garamond"/>
              <a:cs typeface="Garamond"/>
              <a:sym typeface="Garamond"/>
            </a:endParaRPr>
          </a:p>
        </p:txBody>
      </p:sp>
      <p:sp>
        <p:nvSpPr>
          <p:cNvPr id="89" name="Google Shape;89;p17"/>
          <p:cNvSpPr txBox="1"/>
          <p:nvPr/>
        </p:nvSpPr>
        <p:spPr>
          <a:xfrm>
            <a:off x="6900" y="2244300"/>
            <a:ext cx="9144000" cy="6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Garamond"/>
                <a:ea typeface="Garamond"/>
                <a:cs typeface="Garamond"/>
                <a:sym typeface="Garamond"/>
              </a:rPr>
              <a:t>Bogotá produces 7,945 </a:t>
            </a:r>
            <a:r>
              <a:rPr lang="en" sz="3200">
                <a:latin typeface="Garamond"/>
                <a:ea typeface="Garamond"/>
                <a:cs typeface="Garamond"/>
                <a:sym typeface="Garamond"/>
              </a:rPr>
              <a:t>tons</a:t>
            </a:r>
            <a:r>
              <a:rPr lang="en" sz="3200">
                <a:latin typeface="Garamond"/>
                <a:ea typeface="Garamond"/>
                <a:cs typeface="Garamond"/>
                <a:sym typeface="Garamond"/>
              </a:rPr>
              <a:t> of trash daily </a:t>
            </a:r>
            <a:r>
              <a:rPr baseline="30000" lang="en" sz="3200">
                <a:latin typeface="Garamond"/>
                <a:ea typeface="Garamond"/>
                <a:cs typeface="Garamond"/>
                <a:sym typeface="Garamond"/>
              </a:rPr>
              <a:t>1</a:t>
            </a:r>
            <a:endParaRPr baseline="30000" sz="3200">
              <a:latin typeface="Garamond"/>
              <a:ea typeface="Garamond"/>
              <a:cs typeface="Garamond"/>
              <a:sym typeface="Garamond"/>
            </a:endParaRPr>
          </a:p>
        </p:txBody>
      </p:sp>
      <p:sp>
        <p:nvSpPr>
          <p:cNvPr id="90" name="Google Shape;90;p17"/>
          <p:cNvSpPr txBox="1"/>
          <p:nvPr/>
        </p:nvSpPr>
        <p:spPr>
          <a:xfrm>
            <a:off x="3571350" y="2899200"/>
            <a:ext cx="2001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Garamond"/>
                <a:ea typeface="Garamond"/>
                <a:cs typeface="Garamond"/>
                <a:sym typeface="Garamond"/>
              </a:rPr>
              <a:t>Climate change</a:t>
            </a:r>
            <a:endParaRPr sz="1200">
              <a:latin typeface="Garamond"/>
              <a:ea typeface="Garamond"/>
              <a:cs typeface="Garamond"/>
              <a:sym typeface="Garamond"/>
            </a:endParaRPr>
          </a:p>
        </p:txBody>
      </p:sp>
      <p:cxnSp>
        <p:nvCxnSpPr>
          <p:cNvPr id="91" name="Google Shape;91;p17"/>
          <p:cNvCxnSpPr/>
          <p:nvPr/>
        </p:nvCxnSpPr>
        <p:spPr>
          <a:xfrm>
            <a:off x="1358275" y="2937175"/>
            <a:ext cx="6481200" cy="0"/>
          </a:xfrm>
          <a:prstGeom prst="straightConnector1">
            <a:avLst/>
          </a:prstGeom>
          <a:noFill/>
          <a:ln cap="flat" cmpd="sng" w="9525">
            <a:solidFill>
              <a:srgbClr val="000000"/>
            </a:solidFill>
            <a:prstDash val="dot"/>
            <a:round/>
            <a:headEnd len="med" w="med" type="none"/>
            <a:tailEnd len="med" w="med" type="none"/>
          </a:ln>
        </p:spPr>
      </p:cxnSp>
      <p:sp>
        <p:nvSpPr>
          <p:cNvPr id="92" name="Google Shape;92;p17"/>
          <p:cNvSpPr txBox="1"/>
          <p:nvPr/>
        </p:nvSpPr>
        <p:spPr>
          <a:xfrm>
            <a:off x="0" y="43402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aseline="30000" lang="en" sz="1200">
                <a:solidFill>
                  <a:srgbClr val="999999"/>
                </a:solidFill>
                <a:latin typeface="Garamond"/>
                <a:ea typeface="Garamond"/>
                <a:cs typeface="Garamond"/>
                <a:sym typeface="Garamond"/>
              </a:rPr>
              <a:t>1 </a:t>
            </a:r>
            <a:r>
              <a:rPr lang="en" sz="1200">
                <a:solidFill>
                  <a:srgbClr val="999999"/>
                </a:solidFill>
                <a:latin typeface="Garamond"/>
                <a:ea typeface="Garamond"/>
                <a:cs typeface="Garamond"/>
                <a:sym typeface="Garamond"/>
              </a:rPr>
              <a:t>Special Administrative Office of Public Services of Bogotá (2021). </a:t>
            </a:r>
            <a:endParaRPr sz="1200">
              <a:solidFill>
                <a:srgbClr val="999999"/>
              </a:solidFill>
              <a:latin typeface="Garamond"/>
              <a:ea typeface="Garamond"/>
              <a:cs typeface="Garamond"/>
              <a:sym typeface="Garamond"/>
            </a:endParaRPr>
          </a:p>
        </p:txBody>
      </p:sp>
      <p:pic>
        <p:nvPicPr>
          <p:cNvPr id="93" name="Google Shape;93;p17"/>
          <p:cNvPicPr preferRelativeResize="0"/>
          <p:nvPr/>
        </p:nvPicPr>
        <p:blipFill>
          <a:blip r:embed="rId3">
            <a:alphaModFix/>
          </a:blip>
          <a:stretch>
            <a:fillRect/>
          </a:stretch>
        </p:blipFill>
        <p:spPr>
          <a:xfrm>
            <a:off x="0" y="4712401"/>
            <a:ext cx="1757281" cy="431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9" name="Google Shape;99;p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0" name="Google Shape;100;p18"/>
          <p:cNvPicPr preferRelativeResize="0"/>
          <p:nvPr/>
        </p:nvPicPr>
        <p:blipFill>
          <a:blip r:embed="rId3">
            <a:alphaModFix/>
          </a:blip>
          <a:stretch>
            <a:fillRect/>
          </a:stretch>
        </p:blipFill>
        <p:spPr>
          <a:xfrm>
            <a:off x="-40037" y="0"/>
            <a:ext cx="9224074" cy="5143499"/>
          </a:xfrm>
          <a:prstGeom prst="rect">
            <a:avLst/>
          </a:prstGeom>
          <a:noFill/>
          <a:ln>
            <a:noFill/>
          </a:ln>
        </p:spPr>
      </p:pic>
      <p:pic>
        <p:nvPicPr>
          <p:cNvPr id="101" name="Google Shape;101;p18"/>
          <p:cNvPicPr preferRelativeResize="0"/>
          <p:nvPr/>
        </p:nvPicPr>
        <p:blipFill rotWithShape="1">
          <a:blip r:embed="rId4">
            <a:alphaModFix/>
          </a:blip>
          <a:srcRect b="4690" l="2858" r="22123" t="1694"/>
          <a:stretch/>
        </p:blipFill>
        <p:spPr>
          <a:xfrm>
            <a:off x="496425" y="459875"/>
            <a:ext cx="2497200" cy="23373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9" title="Points scored"/>
          <p:cNvPicPr preferRelativeResize="0"/>
          <p:nvPr/>
        </p:nvPicPr>
        <p:blipFill>
          <a:blip r:embed="rId3">
            <a:alphaModFix/>
          </a:blip>
          <a:stretch>
            <a:fillRect/>
          </a:stretch>
        </p:blipFill>
        <p:spPr>
          <a:xfrm>
            <a:off x="2080488" y="1031177"/>
            <a:ext cx="4983024" cy="3081149"/>
          </a:xfrm>
          <a:prstGeom prst="rect">
            <a:avLst/>
          </a:prstGeom>
          <a:noFill/>
          <a:ln>
            <a:noFill/>
          </a:ln>
        </p:spPr>
      </p:pic>
      <p:sp>
        <p:nvSpPr>
          <p:cNvPr id="107" name="Google Shape;107;p19"/>
          <p:cNvSpPr txBox="1"/>
          <p:nvPr/>
        </p:nvSpPr>
        <p:spPr>
          <a:xfrm>
            <a:off x="2438825" y="3940300"/>
            <a:ext cx="4455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Garamond"/>
                <a:ea typeface="Garamond"/>
                <a:cs typeface="Garamond"/>
                <a:sym typeface="Garamond"/>
              </a:rPr>
              <a:t>Year</a:t>
            </a:r>
            <a:endParaRPr b="1" sz="1200">
              <a:latin typeface="Garamond"/>
              <a:ea typeface="Garamond"/>
              <a:cs typeface="Garamond"/>
              <a:sym typeface="Garamond"/>
            </a:endParaRPr>
          </a:p>
        </p:txBody>
      </p:sp>
      <p:sp>
        <p:nvSpPr>
          <p:cNvPr id="108" name="Google Shape;108;p19"/>
          <p:cNvSpPr txBox="1"/>
          <p:nvPr/>
        </p:nvSpPr>
        <p:spPr>
          <a:xfrm rot="-5400000">
            <a:off x="772775" y="2305200"/>
            <a:ext cx="253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Garamond"/>
                <a:ea typeface="Garamond"/>
                <a:cs typeface="Garamond"/>
                <a:sym typeface="Garamond"/>
              </a:rPr>
              <a:t>Millions of tons</a:t>
            </a:r>
            <a:endParaRPr b="1" sz="1200">
              <a:latin typeface="Garamond"/>
              <a:ea typeface="Garamond"/>
              <a:cs typeface="Garamond"/>
              <a:sym typeface="Garamond"/>
            </a:endParaRPr>
          </a:p>
        </p:txBody>
      </p:sp>
      <p:sp>
        <p:nvSpPr>
          <p:cNvPr id="109" name="Google Shape;109;p19"/>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1 – Research question | </a:t>
            </a:r>
            <a:r>
              <a:rPr lang="en" sz="1200">
                <a:latin typeface="Garamond"/>
                <a:ea typeface="Garamond"/>
                <a:cs typeface="Garamond"/>
                <a:sym typeface="Garamond"/>
              </a:rPr>
              <a:t>Justification</a:t>
            </a:r>
            <a:endParaRPr b="1" sz="1200">
              <a:latin typeface="Garamond"/>
              <a:ea typeface="Garamond"/>
              <a:cs typeface="Garamond"/>
              <a:sym typeface="Garamond"/>
            </a:endParaRPr>
          </a:p>
        </p:txBody>
      </p:sp>
      <p:sp>
        <p:nvSpPr>
          <p:cNvPr id="110" name="Google Shape;110;p19"/>
          <p:cNvSpPr txBox="1"/>
          <p:nvPr/>
        </p:nvSpPr>
        <p:spPr>
          <a:xfrm>
            <a:off x="2509700" y="821850"/>
            <a:ext cx="4329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Garamond"/>
                <a:ea typeface="Garamond"/>
                <a:cs typeface="Garamond"/>
                <a:sym typeface="Garamond"/>
              </a:rPr>
              <a:t>Yearly waste production in Bogotá (2011-2021).</a:t>
            </a:r>
            <a:endParaRPr b="1" sz="1600">
              <a:latin typeface="Garamond"/>
              <a:ea typeface="Garamond"/>
              <a:cs typeface="Garamond"/>
              <a:sym typeface="Garamond"/>
            </a:endParaRPr>
          </a:p>
        </p:txBody>
      </p:sp>
      <p:cxnSp>
        <p:nvCxnSpPr>
          <p:cNvPr id="111" name="Google Shape;111;p19"/>
          <p:cNvCxnSpPr/>
          <p:nvPr/>
        </p:nvCxnSpPr>
        <p:spPr>
          <a:xfrm>
            <a:off x="2868225" y="2192550"/>
            <a:ext cx="0" cy="1551300"/>
          </a:xfrm>
          <a:prstGeom prst="straightConnector1">
            <a:avLst/>
          </a:prstGeom>
          <a:noFill/>
          <a:ln cap="flat" cmpd="sng" w="19050">
            <a:solidFill>
              <a:srgbClr val="000000"/>
            </a:solidFill>
            <a:prstDash val="dot"/>
            <a:round/>
            <a:headEnd len="med" w="med" type="none"/>
            <a:tailEnd len="med" w="med" type="none"/>
          </a:ln>
        </p:spPr>
      </p:cxnSp>
      <p:cxnSp>
        <p:nvCxnSpPr>
          <p:cNvPr id="112" name="Google Shape;112;p19"/>
          <p:cNvCxnSpPr/>
          <p:nvPr/>
        </p:nvCxnSpPr>
        <p:spPr>
          <a:xfrm>
            <a:off x="6501775" y="1971900"/>
            <a:ext cx="0" cy="1772100"/>
          </a:xfrm>
          <a:prstGeom prst="straightConnector1">
            <a:avLst/>
          </a:prstGeom>
          <a:noFill/>
          <a:ln cap="flat" cmpd="sng" w="19050">
            <a:solidFill>
              <a:srgbClr val="000000"/>
            </a:solidFill>
            <a:prstDash val="dot"/>
            <a:round/>
            <a:headEnd len="med" w="med" type="none"/>
            <a:tailEnd len="med" w="med" type="none"/>
          </a:ln>
        </p:spPr>
      </p:cxnSp>
      <p:sp>
        <p:nvSpPr>
          <p:cNvPr id="113" name="Google Shape;113;p19"/>
          <p:cNvSpPr txBox="1"/>
          <p:nvPr/>
        </p:nvSpPr>
        <p:spPr>
          <a:xfrm>
            <a:off x="0" y="43402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999999"/>
                </a:solidFill>
                <a:latin typeface="Garamond"/>
                <a:ea typeface="Garamond"/>
                <a:cs typeface="Garamond"/>
                <a:sym typeface="Garamond"/>
              </a:rPr>
              <a:t>Source: Special Administrative Office of Public Services of Bogotá (2021).</a:t>
            </a:r>
            <a:endParaRPr sz="1200">
              <a:solidFill>
                <a:srgbClr val="999999"/>
              </a:solidFill>
              <a:latin typeface="Garamond"/>
              <a:ea typeface="Garamond"/>
              <a:cs typeface="Garamond"/>
              <a:sym typeface="Garamond"/>
            </a:endParaRPr>
          </a:p>
        </p:txBody>
      </p:sp>
      <p:pic>
        <p:nvPicPr>
          <p:cNvPr id="114" name="Google Shape;114;p19"/>
          <p:cNvPicPr preferRelativeResize="0"/>
          <p:nvPr/>
        </p:nvPicPr>
        <p:blipFill>
          <a:blip r:embed="rId4">
            <a:alphaModFix/>
          </a:blip>
          <a:stretch>
            <a:fillRect/>
          </a:stretch>
        </p:blipFill>
        <p:spPr>
          <a:xfrm>
            <a:off x="0" y="4712401"/>
            <a:ext cx="1757281" cy="431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0" title="Points scored"/>
          <p:cNvPicPr preferRelativeResize="0"/>
          <p:nvPr/>
        </p:nvPicPr>
        <p:blipFill>
          <a:blip r:embed="rId3">
            <a:alphaModFix/>
          </a:blip>
          <a:stretch>
            <a:fillRect/>
          </a:stretch>
        </p:blipFill>
        <p:spPr>
          <a:xfrm>
            <a:off x="1927250" y="1137675"/>
            <a:ext cx="5289501" cy="3116399"/>
          </a:xfrm>
          <a:prstGeom prst="rect">
            <a:avLst/>
          </a:prstGeom>
          <a:noFill/>
          <a:ln>
            <a:noFill/>
          </a:ln>
        </p:spPr>
      </p:pic>
      <p:sp>
        <p:nvSpPr>
          <p:cNvPr id="120" name="Google Shape;120;p20"/>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1 – Research question | </a:t>
            </a:r>
            <a:r>
              <a:rPr lang="en" sz="1200">
                <a:latin typeface="Garamond"/>
                <a:ea typeface="Garamond"/>
                <a:cs typeface="Garamond"/>
                <a:sym typeface="Garamond"/>
              </a:rPr>
              <a:t>Justification</a:t>
            </a:r>
            <a:endParaRPr b="1" sz="1200">
              <a:latin typeface="Garamond"/>
              <a:ea typeface="Garamond"/>
              <a:cs typeface="Garamond"/>
              <a:sym typeface="Garamond"/>
            </a:endParaRPr>
          </a:p>
        </p:txBody>
      </p:sp>
      <p:sp>
        <p:nvSpPr>
          <p:cNvPr id="121" name="Google Shape;121;p20"/>
          <p:cNvSpPr txBox="1"/>
          <p:nvPr/>
        </p:nvSpPr>
        <p:spPr>
          <a:xfrm>
            <a:off x="2509700" y="821850"/>
            <a:ext cx="4329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Garamond"/>
                <a:ea typeface="Garamond"/>
                <a:cs typeface="Garamond"/>
                <a:sym typeface="Garamond"/>
              </a:rPr>
              <a:t>Greenhouse gas emissions in Bogotá (2020).</a:t>
            </a:r>
            <a:endParaRPr b="1" sz="1600">
              <a:latin typeface="Garamond"/>
              <a:ea typeface="Garamond"/>
              <a:cs typeface="Garamond"/>
              <a:sym typeface="Garamond"/>
            </a:endParaRPr>
          </a:p>
        </p:txBody>
      </p:sp>
      <p:sp>
        <p:nvSpPr>
          <p:cNvPr id="122" name="Google Shape;122;p20"/>
          <p:cNvSpPr txBox="1"/>
          <p:nvPr/>
        </p:nvSpPr>
        <p:spPr>
          <a:xfrm rot="-5400000">
            <a:off x="620375" y="2305200"/>
            <a:ext cx="2535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Garamond"/>
                <a:ea typeface="Garamond"/>
                <a:cs typeface="Garamond"/>
                <a:sym typeface="Garamond"/>
              </a:rPr>
              <a:t>GHGs, Ton CO2 eq</a:t>
            </a:r>
            <a:endParaRPr b="1" sz="1200">
              <a:latin typeface="Garamond"/>
              <a:ea typeface="Garamond"/>
              <a:cs typeface="Garamond"/>
              <a:sym typeface="Garamond"/>
            </a:endParaRPr>
          </a:p>
        </p:txBody>
      </p:sp>
      <p:sp>
        <p:nvSpPr>
          <p:cNvPr id="123" name="Google Shape;123;p20"/>
          <p:cNvSpPr txBox="1"/>
          <p:nvPr/>
        </p:nvSpPr>
        <p:spPr>
          <a:xfrm>
            <a:off x="2438825" y="4016500"/>
            <a:ext cx="4455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Garamond"/>
                <a:ea typeface="Garamond"/>
                <a:cs typeface="Garamond"/>
                <a:sym typeface="Garamond"/>
              </a:rPr>
              <a:t>Source</a:t>
            </a:r>
            <a:endParaRPr b="1" sz="1200">
              <a:latin typeface="Garamond"/>
              <a:ea typeface="Garamond"/>
              <a:cs typeface="Garamond"/>
              <a:sym typeface="Garamond"/>
            </a:endParaRPr>
          </a:p>
        </p:txBody>
      </p:sp>
      <p:sp>
        <p:nvSpPr>
          <p:cNvPr id="124" name="Google Shape;124;p20"/>
          <p:cNvSpPr txBox="1"/>
          <p:nvPr/>
        </p:nvSpPr>
        <p:spPr>
          <a:xfrm>
            <a:off x="0" y="43402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999999"/>
                </a:solidFill>
                <a:latin typeface="Garamond"/>
                <a:ea typeface="Garamond"/>
                <a:cs typeface="Garamond"/>
                <a:sym typeface="Garamond"/>
              </a:rPr>
              <a:t>Source: </a:t>
            </a:r>
            <a:r>
              <a:rPr lang="en" sz="1200">
                <a:solidFill>
                  <a:srgbClr val="999999"/>
                </a:solidFill>
                <a:latin typeface="Garamond"/>
                <a:ea typeface="Garamond"/>
                <a:cs typeface="Garamond"/>
                <a:sym typeface="Garamond"/>
              </a:rPr>
              <a:t>Bogotá’s Environmental Affairs Office (2020).</a:t>
            </a:r>
            <a:endParaRPr sz="1200">
              <a:solidFill>
                <a:srgbClr val="999999"/>
              </a:solidFill>
              <a:latin typeface="Garamond"/>
              <a:ea typeface="Garamond"/>
              <a:cs typeface="Garamond"/>
              <a:sym typeface="Garamond"/>
            </a:endParaRPr>
          </a:p>
        </p:txBody>
      </p:sp>
      <p:pic>
        <p:nvPicPr>
          <p:cNvPr id="125" name="Google Shape;125;p20"/>
          <p:cNvPicPr preferRelativeResize="0"/>
          <p:nvPr/>
        </p:nvPicPr>
        <p:blipFill>
          <a:blip r:embed="rId4">
            <a:alphaModFix/>
          </a:blip>
          <a:stretch>
            <a:fillRect/>
          </a:stretch>
        </p:blipFill>
        <p:spPr>
          <a:xfrm>
            <a:off x="0" y="4712401"/>
            <a:ext cx="1757281" cy="431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1" title="Points scored"/>
          <p:cNvPicPr preferRelativeResize="0"/>
          <p:nvPr/>
        </p:nvPicPr>
        <p:blipFill>
          <a:blip r:embed="rId3">
            <a:alphaModFix/>
          </a:blip>
          <a:stretch>
            <a:fillRect/>
          </a:stretch>
        </p:blipFill>
        <p:spPr>
          <a:xfrm>
            <a:off x="1969575" y="1130800"/>
            <a:ext cx="5204850" cy="3214000"/>
          </a:xfrm>
          <a:prstGeom prst="rect">
            <a:avLst/>
          </a:prstGeom>
          <a:noFill/>
          <a:ln>
            <a:noFill/>
          </a:ln>
        </p:spPr>
      </p:pic>
      <p:sp>
        <p:nvSpPr>
          <p:cNvPr id="131" name="Google Shape;131;p21"/>
          <p:cNvSpPr txBox="1"/>
          <p:nvPr/>
        </p:nvSpPr>
        <p:spPr>
          <a:xfrm>
            <a:off x="2509700" y="821850"/>
            <a:ext cx="4329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Garamond"/>
                <a:ea typeface="Garamond"/>
                <a:cs typeface="Garamond"/>
                <a:sym typeface="Garamond"/>
              </a:rPr>
              <a:t>Waste management in Bogotá</a:t>
            </a:r>
            <a:endParaRPr b="1" sz="1600">
              <a:latin typeface="Garamond"/>
              <a:ea typeface="Garamond"/>
              <a:cs typeface="Garamond"/>
              <a:sym typeface="Garamond"/>
            </a:endParaRPr>
          </a:p>
        </p:txBody>
      </p:sp>
      <p:sp>
        <p:nvSpPr>
          <p:cNvPr id="132" name="Google Shape;132;p21"/>
          <p:cNvSpPr txBox="1"/>
          <p:nvPr/>
        </p:nvSpPr>
        <p:spPr>
          <a:xfrm>
            <a:off x="274900" y="171000"/>
            <a:ext cx="44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aramond"/>
                <a:ea typeface="Garamond"/>
                <a:cs typeface="Garamond"/>
                <a:sym typeface="Garamond"/>
              </a:rPr>
              <a:t>1 – Research question | </a:t>
            </a:r>
            <a:r>
              <a:rPr lang="en" sz="1200">
                <a:latin typeface="Garamond"/>
                <a:ea typeface="Garamond"/>
                <a:cs typeface="Garamond"/>
                <a:sym typeface="Garamond"/>
              </a:rPr>
              <a:t>Justification</a:t>
            </a:r>
            <a:endParaRPr b="1" sz="1200">
              <a:latin typeface="Garamond"/>
              <a:ea typeface="Garamond"/>
              <a:cs typeface="Garamond"/>
              <a:sym typeface="Garamond"/>
            </a:endParaRPr>
          </a:p>
        </p:txBody>
      </p:sp>
      <p:sp>
        <p:nvSpPr>
          <p:cNvPr id="133" name="Google Shape;133;p21"/>
          <p:cNvSpPr txBox="1"/>
          <p:nvPr/>
        </p:nvSpPr>
        <p:spPr>
          <a:xfrm>
            <a:off x="0" y="43402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999999"/>
                </a:solidFill>
                <a:latin typeface="Garamond"/>
                <a:ea typeface="Garamond"/>
                <a:cs typeface="Garamond"/>
                <a:sym typeface="Garamond"/>
              </a:rPr>
              <a:t>Source: Special Administrative Office of Public Services of Bogotá (2017).</a:t>
            </a:r>
            <a:endParaRPr sz="1200">
              <a:solidFill>
                <a:srgbClr val="999999"/>
              </a:solidFill>
              <a:latin typeface="Garamond"/>
              <a:ea typeface="Garamond"/>
              <a:cs typeface="Garamond"/>
              <a:sym typeface="Garamond"/>
            </a:endParaRPr>
          </a:p>
        </p:txBody>
      </p:sp>
      <p:pic>
        <p:nvPicPr>
          <p:cNvPr id="134" name="Google Shape;134;p21"/>
          <p:cNvPicPr preferRelativeResize="0"/>
          <p:nvPr/>
        </p:nvPicPr>
        <p:blipFill>
          <a:blip r:embed="rId4">
            <a:alphaModFix/>
          </a:blip>
          <a:stretch>
            <a:fillRect/>
          </a:stretch>
        </p:blipFill>
        <p:spPr>
          <a:xfrm>
            <a:off x="0" y="4712401"/>
            <a:ext cx="1757281" cy="431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